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815" r:id="rId2"/>
    <p:sldId id="805" r:id="rId3"/>
    <p:sldId id="772" r:id="rId4"/>
    <p:sldId id="812" r:id="rId5"/>
    <p:sldId id="823" r:id="rId6"/>
    <p:sldId id="822" r:id="rId7"/>
    <p:sldId id="816" r:id="rId8"/>
    <p:sldId id="817" r:id="rId9"/>
    <p:sldId id="826" r:id="rId10"/>
    <p:sldId id="828" r:id="rId11"/>
    <p:sldId id="827" r:id="rId12"/>
    <p:sldId id="825" r:id="rId13"/>
    <p:sldId id="807" r:id="rId14"/>
    <p:sldId id="82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ather Fung" initials="HF" lastIdx="1" clrIdx="0">
    <p:extLst>
      <p:ext uri="{19B8F6BF-5375-455C-9EA6-DF929625EA0E}">
        <p15:presenceInfo xmlns:p15="http://schemas.microsoft.com/office/powerpoint/2012/main" userId="S::hfung@communitytrust.ca::f251e69b-9fff-44d5-a12b-b9e88b9d540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841" autoAdjust="0"/>
  </p:normalViewPr>
  <p:slideViewPr>
    <p:cSldViewPr snapToGrid="0">
      <p:cViewPr varScale="1">
        <p:scale>
          <a:sx n="72" d="100"/>
          <a:sy n="72" d="100"/>
        </p:scale>
        <p:origin x="10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F7F2A5-2877-4FC2-BAD8-9326DA82C4A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033C30D7-6FA7-4ED7-93E2-8A55B48199BC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BFS – Sole Proprietor or Professional Income</a:t>
          </a:r>
          <a:endParaRPr lang="en-CA" sz="1400" dirty="0"/>
        </a:p>
      </dgm:t>
    </dgm:pt>
    <dgm:pt modelId="{B7BB3402-4D45-446A-AF33-845D3FD9BFE8}" type="parTrans" cxnId="{D79D52B0-27A1-4228-83A7-166FB442EEF6}">
      <dgm:prSet/>
      <dgm:spPr/>
      <dgm:t>
        <a:bodyPr/>
        <a:lstStyle/>
        <a:p>
          <a:endParaRPr lang="en-CA"/>
        </a:p>
      </dgm:t>
    </dgm:pt>
    <dgm:pt modelId="{71C07C00-E42F-4EA9-9A91-08E5B5536879}" type="sibTrans" cxnId="{D79D52B0-27A1-4228-83A7-166FB442EEF6}">
      <dgm:prSet/>
      <dgm:spPr/>
      <dgm:t>
        <a:bodyPr/>
        <a:lstStyle/>
        <a:p>
          <a:endParaRPr lang="en-CA"/>
        </a:p>
      </dgm:t>
    </dgm:pt>
    <dgm:pt modelId="{1AF72EFF-864E-4DA1-B04A-42FAE75227FD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  <a:t>Most recent 2-year T1-generals and corresponding Notice of Assessments </a:t>
          </a:r>
          <a:r>
            <a:rPr lang="en-US" sz="14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  <a:t>and</a:t>
          </a:r>
          <a:br>
            <a:rPr lang="en-US" sz="14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n-US" sz="14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  <a:t>ONE</a:t>
          </a:r>
          <a:r>
            <a:rPr lang="en-CA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  <a:t> of the following: </a:t>
          </a:r>
          <a:endParaRPr lang="en-CA" sz="1400" dirty="0"/>
        </a:p>
      </dgm:t>
    </dgm:pt>
    <dgm:pt modelId="{073AB435-4BE8-4D56-B5F2-E1662769D981}" type="parTrans" cxnId="{49313FEF-01A4-4134-94ED-BEE3AC1FC254}">
      <dgm:prSet/>
      <dgm:spPr/>
      <dgm:t>
        <a:bodyPr/>
        <a:lstStyle/>
        <a:p>
          <a:endParaRPr lang="en-CA"/>
        </a:p>
      </dgm:t>
    </dgm:pt>
    <dgm:pt modelId="{1063F318-2BA9-46CC-A008-258B5E0A71E4}" type="sibTrans" cxnId="{49313FEF-01A4-4134-94ED-BEE3AC1FC254}">
      <dgm:prSet/>
      <dgm:spPr/>
      <dgm:t>
        <a:bodyPr/>
        <a:lstStyle/>
        <a:p>
          <a:endParaRPr lang="en-CA"/>
        </a:p>
      </dgm:t>
    </dgm:pt>
    <dgm:pt modelId="{2696ACD4-D4F7-4170-A71C-3479FD9EF745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b="1" i="0" u="none" strike="noStrike" baseline="0" dirty="0">
              <a:solidFill>
                <a:schemeClr val="bg1"/>
              </a:solidFill>
              <a:latin typeface="Calibri" panose="020F0502020204030204" pitchFamily="34" charset="0"/>
            </a:rPr>
            <a:t>BFS-Stated Income</a:t>
          </a:r>
          <a:br>
            <a:rPr lang="en-US" sz="1400" b="1" i="0" u="none" strike="noStrike" baseline="0" dirty="0">
              <a:solidFill>
                <a:schemeClr val="bg1"/>
              </a:solidFill>
              <a:latin typeface="Calibri" panose="020F0502020204030204" pitchFamily="34" charset="0"/>
            </a:rPr>
          </a:br>
          <a:r>
            <a:rPr lang="en-US" sz="1400" b="1" i="0" u="none" strike="noStrike" baseline="0" dirty="0">
              <a:solidFill>
                <a:schemeClr val="bg1"/>
              </a:solidFill>
              <a:latin typeface="Calibri" panose="020F0502020204030204" pitchFamily="34" charset="0"/>
            </a:rPr>
            <a:t>Proof of business ownership with any one of the following:</a:t>
          </a:r>
          <a:endParaRPr lang="en-CA" sz="1400" dirty="0">
            <a:solidFill>
              <a:schemeClr val="bg1"/>
            </a:solidFill>
          </a:endParaRPr>
        </a:p>
      </dgm:t>
    </dgm:pt>
    <dgm:pt modelId="{98C9AEDC-7AAC-415D-B284-6CDAC4B4C3E3}" type="parTrans" cxnId="{CF3AC4B7-CD95-4389-9FE2-EE15031AF51B}">
      <dgm:prSet/>
      <dgm:spPr/>
      <dgm:t>
        <a:bodyPr/>
        <a:lstStyle/>
        <a:p>
          <a:endParaRPr lang="en-CA"/>
        </a:p>
      </dgm:t>
    </dgm:pt>
    <dgm:pt modelId="{EBA37D73-B6EB-467E-ACE3-F4D6B3EE20A6}" type="sibTrans" cxnId="{CF3AC4B7-CD95-4389-9FE2-EE15031AF51B}">
      <dgm:prSet/>
      <dgm:spPr/>
      <dgm:t>
        <a:bodyPr/>
        <a:lstStyle/>
        <a:p>
          <a:endParaRPr lang="en-CA"/>
        </a:p>
      </dgm:t>
    </dgm:pt>
    <dgm:pt modelId="{CE14D02C-37E5-4D0D-B3B2-DCB63B3CF9A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CA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  <a:t> Articles of Incorporation </a:t>
          </a:r>
          <a:endParaRPr lang="en-CA" sz="1100" dirty="0"/>
        </a:p>
      </dgm:t>
    </dgm:pt>
    <dgm:pt modelId="{2F076F78-FCAA-4DD2-96F1-AB166F05E453}" type="parTrans" cxnId="{2C4DF886-4386-4008-8B2A-1E553FD5C5FB}">
      <dgm:prSet/>
      <dgm:spPr/>
      <dgm:t>
        <a:bodyPr/>
        <a:lstStyle/>
        <a:p>
          <a:endParaRPr lang="en-CA"/>
        </a:p>
      </dgm:t>
    </dgm:pt>
    <dgm:pt modelId="{FEEF2F93-0237-45C8-8A4E-78D5F051FCA9}" type="sibTrans" cxnId="{2C4DF886-4386-4008-8B2A-1E553FD5C5FB}">
      <dgm:prSet/>
      <dgm:spPr/>
      <dgm:t>
        <a:bodyPr/>
        <a:lstStyle/>
        <a:p>
          <a:endParaRPr lang="en-CA"/>
        </a:p>
      </dgm:t>
    </dgm:pt>
    <dgm:pt modelId="{C5D1B21A-85FE-48AC-ACC1-1E13E5D73EF2}">
      <dgm:prSet custT="1"/>
      <dgm:spPr>
        <a:solidFill>
          <a:schemeClr val="accent2"/>
        </a:solidFill>
      </dgm:spPr>
      <dgm:t>
        <a:bodyPr/>
        <a:lstStyle/>
        <a:p>
          <a:r>
            <a:rPr lang="en-US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  <a:t>Active Contract or invoice validating the business is ongoing </a:t>
          </a:r>
          <a:r>
            <a:rPr lang="en-US" sz="14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  <a:t>OR</a:t>
          </a:r>
          <a:r>
            <a:rPr lang="en-US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  <a:t> </a:t>
          </a:r>
        </a:p>
      </dgm:t>
    </dgm:pt>
    <dgm:pt modelId="{CE1B03C7-687F-44BF-AA18-185AFFEA941E}" type="parTrans" cxnId="{B6EA8AF6-6413-40BB-8FBE-A8533EED9493}">
      <dgm:prSet/>
      <dgm:spPr/>
      <dgm:t>
        <a:bodyPr/>
        <a:lstStyle/>
        <a:p>
          <a:endParaRPr lang="en-CA"/>
        </a:p>
      </dgm:t>
    </dgm:pt>
    <dgm:pt modelId="{E7A54BE8-95C8-47F2-BA05-DB44257C2CF1}" type="sibTrans" cxnId="{B6EA8AF6-6413-40BB-8FBE-A8533EED9493}">
      <dgm:prSet/>
      <dgm:spPr/>
      <dgm:t>
        <a:bodyPr/>
        <a:lstStyle/>
        <a:p>
          <a:endParaRPr lang="en-CA"/>
        </a:p>
      </dgm:t>
    </dgm:pt>
    <dgm:pt modelId="{29459005-CE65-4218-A867-69053558E387}">
      <dgm:prSet custT="1"/>
      <dgm:spPr>
        <a:solidFill>
          <a:schemeClr val="accent2"/>
        </a:solidFill>
      </dgm:spPr>
      <dgm:t>
        <a:bodyPr/>
        <a:lstStyle/>
        <a:p>
          <a:r>
            <a:rPr lang="en-US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  <a:t>3 months bank statements supporting business is ongoing </a:t>
          </a:r>
          <a:endParaRPr lang="en-CA" sz="1400" dirty="0"/>
        </a:p>
      </dgm:t>
    </dgm:pt>
    <dgm:pt modelId="{36DCBD16-D0CC-4301-B224-3790E39A78A4}" type="parTrans" cxnId="{25302CBC-7F23-4A22-A1C1-E56CF9D5292B}">
      <dgm:prSet/>
      <dgm:spPr/>
      <dgm:t>
        <a:bodyPr/>
        <a:lstStyle/>
        <a:p>
          <a:endParaRPr lang="en-CA"/>
        </a:p>
      </dgm:t>
    </dgm:pt>
    <dgm:pt modelId="{EB0EDB62-BD88-4545-806D-D3D1A0327537}" type="sibTrans" cxnId="{25302CBC-7F23-4A22-A1C1-E56CF9D5292B}">
      <dgm:prSet/>
      <dgm:spPr/>
      <dgm:t>
        <a:bodyPr/>
        <a:lstStyle/>
        <a:p>
          <a:endParaRPr lang="en-CA"/>
        </a:p>
      </dgm:t>
    </dgm:pt>
    <dgm:pt modelId="{8FEBAC69-0AE8-4708-B793-8CA8C5CAC255}">
      <dgm:prSet custT="1"/>
      <dgm:spPr>
        <a:solidFill>
          <a:schemeClr val="accent2"/>
        </a:solidFill>
      </dgm:spPr>
      <dgm:t>
        <a:bodyPr/>
        <a:lstStyle/>
        <a:p>
          <a:r>
            <a:rPr lang="en-CA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  <a:t> Business License </a:t>
          </a:r>
          <a:r>
            <a:rPr lang="en-CA" sz="11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  <a:t>OR</a:t>
          </a:r>
          <a:r>
            <a:rPr lang="en-CA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  <a:t>  Business Registration</a:t>
          </a:r>
        </a:p>
      </dgm:t>
    </dgm:pt>
    <dgm:pt modelId="{E1BB665F-BCCF-4CEB-9B23-121C5B0DFC7C}" type="parTrans" cxnId="{5BCBEE70-696C-4D9B-9FF9-DCE97AC0C7BC}">
      <dgm:prSet/>
      <dgm:spPr/>
      <dgm:t>
        <a:bodyPr/>
        <a:lstStyle/>
        <a:p>
          <a:endParaRPr lang="en-CA"/>
        </a:p>
      </dgm:t>
    </dgm:pt>
    <dgm:pt modelId="{31779EF1-EF84-4667-807F-9DCC42BB7B47}" type="sibTrans" cxnId="{5BCBEE70-696C-4D9B-9FF9-DCE97AC0C7BC}">
      <dgm:prSet/>
      <dgm:spPr/>
      <dgm:t>
        <a:bodyPr/>
        <a:lstStyle/>
        <a:p>
          <a:endParaRPr lang="en-CA"/>
        </a:p>
      </dgm:t>
    </dgm:pt>
    <dgm:pt modelId="{69A7488E-FA87-47C3-94EF-840BC06D650B}">
      <dgm:prSet custT="1"/>
      <dgm:spPr>
        <a:solidFill>
          <a:schemeClr val="accent2"/>
        </a:solidFill>
      </dgm:spPr>
      <dgm:t>
        <a:bodyPr/>
        <a:lstStyle/>
        <a:p>
          <a:r>
            <a:rPr lang="en-US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  <a:t> 2 years T1-generals (Sole Proprietor only)</a:t>
          </a:r>
          <a:br>
            <a:rPr lang="en-US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n-CA" sz="1100" b="1" i="1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  <a:t>AND </a:t>
          </a:r>
          <a:endParaRPr lang="en-US" sz="1100" b="0" i="0" u="none" strike="noStrike" baseline="0" dirty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AAB02EC8-4D08-40AC-8EA4-FD14D06A2EB7}" type="parTrans" cxnId="{6BDD964C-3FC6-4412-A299-4A20401E9D78}">
      <dgm:prSet/>
      <dgm:spPr/>
      <dgm:t>
        <a:bodyPr/>
        <a:lstStyle/>
        <a:p>
          <a:endParaRPr lang="en-CA"/>
        </a:p>
      </dgm:t>
    </dgm:pt>
    <dgm:pt modelId="{C9178EA4-7664-40C1-A868-D11F6DFDB38F}" type="sibTrans" cxnId="{6BDD964C-3FC6-4412-A299-4A20401E9D78}">
      <dgm:prSet/>
      <dgm:spPr/>
      <dgm:t>
        <a:bodyPr/>
        <a:lstStyle/>
        <a:p>
          <a:endParaRPr lang="en-CA"/>
        </a:p>
      </dgm:t>
    </dgm:pt>
    <dgm:pt modelId="{0D27DD15-AC69-4FCB-9560-19957955D700}">
      <dgm:prSet custT="1"/>
      <dgm:spPr>
        <a:solidFill>
          <a:schemeClr val="accent2"/>
        </a:solidFill>
      </dgm:spPr>
      <dgm:t>
        <a:bodyPr/>
        <a:lstStyle/>
        <a:p>
          <a:r>
            <a:rPr lang="en-US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  <a:t>Signed Self-Declaration of Income letter and </a:t>
          </a:r>
          <a:r>
            <a:rPr lang="en-US" sz="11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  <a:t>most recent 6-month bank statements </a:t>
          </a:r>
          <a:r>
            <a:rPr lang="en-US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  <a:t>supported by </a:t>
          </a:r>
          <a:r>
            <a:rPr lang="en-US" sz="11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  <a:t>one</a:t>
          </a:r>
          <a:r>
            <a:rPr lang="en-US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  <a:t> of the following: </a:t>
          </a:r>
          <a:br>
            <a:rPr lang="en-US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n-US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  <a:t>	</a:t>
          </a:r>
          <a:r>
            <a:rPr lang="en-CA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  <a:t>Invoices </a:t>
          </a:r>
          <a:r>
            <a:rPr lang="en-CA" sz="12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  <a:t>or </a:t>
          </a:r>
          <a:r>
            <a:rPr lang="en-CA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  <a:t>signed contracts</a:t>
          </a:r>
          <a:r>
            <a:rPr lang="en-CA" sz="11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  <a:t> or </a:t>
          </a:r>
          <a:r>
            <a:rPr lang="en-CA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  <a:t>accountants letter verified directly </a:t>
          </a:r>
          <a:endParaRPr lang="en-US" sz="1100" b="0" i="0" u="none" strike="noStrike" baseline="0" dirty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125B1C30-A731-4F48-9DAE-830C2EBE0A7E}" type="parTrans" cxnId="{ACEB0AF4-E8B7-45D1-8931-7AE4317CB53C}">
      <dgm:prSet/>
      <dgm:spPr/>
      <dgm:t>
        <a:bodyPr/>
        <a:lstStyle/>
        <a:p>
          <a:endParaRPr lang="en-CA"/>
        </a:p>
      </dgm:t>
    </dgm:pt>
    <dgm:pt modelId="{8C38F5F6-E663-4612-8EFC-2B67A64E2B1C}" type="sibTrans" cxnId="{ACEB0AF4-E8B7-45D1-8931-7AE4317CB53C}">
      <dgm:prSet/>
      <dgm:spPr/>
      <dgm:t>
        <a:bodyPr/>
        <a:lstStyle/>
        <a:p>
          <a:endParaRPr lang="en-CA"/>
        </a:p>
      </dgm:t>
    </dgm:pt>
    <dgm:pt modelId="{E0089BF0-C318-4A39-9A45-90CDBB6EE20C}">
      <dgm:prSet custT="1"/>
      <dgm:spPr>
        <a:solidFill>
          <a:schemeClr val="accent2"/>
        </a:solidFill>
      </dgm:spPr>
      <dgm:t>
        <a:bodyPr/>
        <a:lstStyle/>
        <a:p>
          <a:r>
            <a:rPr lang="en-CA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  <a:t> 2 years GST registration </a:t>
          </a:r>
        </a:p>
      </dgm:t>
    </dgm:pt>
    <dgm:pt modelId="{CAA55787-5D69-4A1F-AB44-6F1F1D66C8C9}" type="parTrans" cxnId="{5460D47F-F5D1-4F6E-BD94-4F30B3A74953}">
      <dgm:prSet/>
      <dgm:spPr/>
      <dgm:t>
        <a:bodyPr/>
        <a:lstStyle/>
        <a:p>
          <a:endParaRPr lang="en-CA"/>
        </a:p>
      </dgm:t>
    </dgm:pt>
    <dgm:pt modelId="{17CAE140-8DD5-44F6-9B8F-B0BCEA780B60}" type="sibTrans" cxnId="{5460D47F-F5D1-4F6E-BD94-4F30B3A74953}">
      <dgm:prSet/>
      <dgm:spPr/>
      <dgm:t>
        <a:bodyPr/>
        <a:lstStyle/>
        <a:p>
          <a:endParaRPr lang="en-CA"/>
        </a:p>
      </dgm:t>
    </dgm:pt>
    <dgm:pt modelId="{C041B28E-FAA7-4C50-9855-0C42B182FD59}" type="pres">
      <dgm:prSet presAssocID="{86F7F2A5-2877-4FC2-BAD8-9326DA82C4A8}" presName="linear" presStyleCnt="0">
        <dgm:presLayoutVars>
          <dgm:dir/>
          <dgm:resizeHandles val="exact"/>
        </dgm:presLayoutVars>
      </dgm:prSet>
      <dgm:spPr/>
    </dgm:pt>
    <dgm:pt modelId="{3C491A89-D46C-4313-9121-AD69AD2B37F8}" type="pres">
      <dgm:prSet presAssocID="{033C30D7-6FA7-4ED7-93E2-8A55B48199BC}" presName="comp" presStyleCnt="0"/>
      <dgm:spPr/>
    </dgm:pt>
    <dgm:pt modelId="{B46622BA-23CA-459C-8392-8B5951A2BDD3}" type="pres">
      <dgm:prSet presAssocID="{033C30D7-6FA7-4ED7-93E2-8A55B48199BC}" presName="box" presStyleLbl="node1" presStyleIdx="0" presStyleCnt="2" custScaleY="52638"/>
      <dgm:spPr/>
    </dgm:pt>
    <dgm:pt modelId="{DA373BA2-07F9-4FEA-8BFB-6BC957B223EA}" type="pres">
      <dgm:prSet presAssocID="{033C30D7-6FA7-4ED7-93E2-8A55B48199BC}" presName="img" presStyleLbl="fgImgPlace1" presStyleIdx="0" presStyleCnt="2" custScaleX="104216" custScaleY="49365" custLinFactNeighborX="-5218" custLinFactNeighborY="74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extLst>
        <a:ext uri="{E40237B7-FDA0-4F09-8148-C483321AD2D9}">
          <dgm14:cNvPr xmlns:dgm14="http://schemas.microsoft.com/office/drawing/2010/diagram" id="0" name="" descr="Two people working and having lunch together"/>
        </a:ext>
      </dgm:extLst>
    </dgm:pt>
    <dgm:pt modelId="{8D00BB29-2CAB-4E1B-8077-6A2249680F8B}" type="pres">
      <dgm:prSet presAssocID="{033C30D7-6FA7-4ED7-93E2-8A55B48199BC}" presName="text" presStyleLbl="node1" presStyleIdx="0" presStyleCnt="2">
        <dgm:presLayoutVars>
          <dgm:bulletEnabled val="1"/>
        </dgm:presLayoutVars>
      </dgm:prSet>
      <dgm:spPr/>
    </dgm:pt>
    <dgm:pt modelId="{5F193AEF-0F2B-41EB-BA3C-AD87060C034A}" type="pres">
      <dgm:prSet presAssocID="{71C07C00-E42F-4EA9-9A91-08E5B5536879}" presName="spacer" presStyleCnt="0"/>
      <dgm:spPr/>
    </dgm:pt>
    <dgm:pt modelId="{51920531-B8FB-401C-8461-581899B18FCF}" type="pres">
      <dgm:prSet presAssocID="{2696ACD4-D4F7-4170-A71C-3479FD9EF745}" presName="comp" presStyleCnt="0"/>
      <dgm:spPr/>
    </dgm:pt>
    <dgm:pt modelId="{1E2C9249-54B0-4D5C-B054-05165616A155}" type="pres">
      <dgm:prSet presAssocID="{2696ACD4-D4F7-4170-A71C-3479FD9EF745}" presName="box" presStyleLbl="node1" presStyleIdx="1" presStyleCnt="2" custScaleY="53270" custLinFactNeighborY="5226"/>
      <dgm:spPr/>
    </dgm:pt>
    <dgm:pt modelId="{E60B6437-98FF-4C6E-91FE-72492AD40463}" type="pres">
      <dgm:prSet presAssocID="{2696ACD4-D4F7-4170-A71C-3479FD9EF745}" presName="img" presStyleLbl="fgImgPlace1" presStyleIdx="1" presStyleCnt="2" custScaleX="107291" custScaleY="48007" custLinFactNeighborX="-82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extLst>
        <a:ext uri="{E40237B7-FDA0-4F09-8148-C483321AD2D9}">
          <dgm14:cNvPr xmlns:dgm14="http://schemas.microsoft.com/office/drawing/2010/diagram" id="0" name="" descr="Photographer adjusting lighting equipment studio shoot"/>
        </a:ext>
      </dgm:extLst>
    </dgm:pt>
    <dgm:pt modelId="{BCADC390-87C7-4651-A054-412E7751A27A}" type="pres">
      <dgm:prSet presAssocID="{2696ACD4-D4F7-4170-A71C-3479FD9EF745}" presName="text" presStyleLbl="node1" presStyleIdx="1" presStyleCnt="2">
        <dgm:presLayoutVars>
          <dgm:bulletEnabled val="1"/>
        </dgm:presLayoutVars>
      </dgm:prSet>
      <dgm:spPr/>
    </dgm:pt>
  </dgm:ptLst>
  <dgm:cxnLst>
    <dgm:cxn modelId="{2C86C10D-80DE-4E9C-B5FD-659C17AFBF4D}" type="presOf" srcId="{033C30D7-6FA7-4ED7-93E2-8A55B48199BC}" destId="{B46622BA-23CA-459C-8392-8B5951A2BDD3}" srcOrd="0" destOrd="0" presId="urn:microsoft.com/office/officeart/2005/8/layout/vList4"/>
    <dgm:cxn modelId="{43E5EB10-4840-40C8-8DD2-9A90236E82A4}" type="presOf" srcId="{2696ACD4-D4F7-4170-A71C-3479FD9EF745}" destId="{BCADC390-87C7-4651-A054-412E7751A27A}" srcOrd="1" destOrd="0" presId="urn:microsoft.com/office/officeart/2005/8/layout/vList4"/>
    <dgm:cxn modelId="{52101F13-88B5-4463-9DDF-124D066B4868}" type="presOf" srcId="{E0089BF0-C318-4A39-9A45-90CDBB6EE20C}" destId="{1E2C9249-54B0-4D5C-B054-05165616A155}" srcOrd="0" destOrd="3" presId="urn:microsoft.com/office/officeart/2005/8/layout/vList4"/>
    <dgm:cxn modelId="{600D152C-115C-4219-8D66-F07C8746B4ED}" type="presOf" srcId="{8FEBAC69-0AE8-4708-B793-8CA8C5CAC255}" destId="{1E2C9249-54B0-4D5C-B054-05165616A155}" srcOrd="0" destOrd="2" presId="urn:microsoft.com/office/officeart/2005/8/layout/vList4"/>
    <dgm:cxn modelId="{89D2D730-FA26-487F-8538-D901F55CE825}" type="presOf" srcId="{86F7F2A5-2877-4FC2-BAD8-9326DA82C4A8}" destId="{C041B28E-FAA7-4C50-9855-0C42B182FD59}" srcOrd="0" destOrd="0" presId="urn:microsoft.com/office/officeart/2005/8/layout/vList4"/>
    <dgm:cxn modelId="{B2108D3F-CC28-4B29-A6BE-B98998345C9C}" type="presOf" srcId="{69A7488E-FA87-47C3-94EF-840BC06D650B}" destId="{1E2C9249-54B0-4D5C-B054-05165616A155}" srcOrd="0" destOrd="4" presId="urn:microsoft.com/office/officeart/2005/8/layout/vList4"/>
    <dgm:cxn modelId="{A8CAE65C-D883-4FC3-8DFC-47B3BC31F3D6}" type="presOf" srcId="{C5D1B21A-85FE-48AC-ACC1-1E13E5D73EF2}" destId="{B46622BA-23CA-459C-8392-8B5951A2BDD3}" srcOrd="0" destOrd="2" presId="urn:microsoft.com/office/officeart/2005/8/layout/vList4"/>
    <dgm:cxn modelId="{2A31505E-DD63-40DC-8B49-4844194BC7B0}" type="presOf" srcId="{2696ACD4-D4F7-4170-A71C-3479FD9EF745}" destId="{1E2C9249-54B0-4D5C-B054-05165616A155}" srcOrd="0" destOrd="0" presId="urn:microsoft.com/office/officeart/2005/8/layout/vList4"/>
    <dgm:cxn modelId="{6EC7AF65-C840-4A8D-A034-5D2357B27EC1}" type="presOf" srcId="{8FEBAC69-0AE8-4708-B793-8CA8C5CAC255}" destId="{BCADC390-87C7-4651-A054-412E7751A27A}" srcOrd="1" destOrd="2" presId="urn:microsoft.com/office/officeart/2005/8/layout/vList4"/>
    <dgm:cxn modelId="{6BDD964C-3FC6-4412-A299-4A20401E9D78}" srcId="{2696ACD4-D4F7-4170-A71C-3479FD9EF745}" destId="{69A7488E-FA87-47C3-94EF-840BC06D650B}" srcOrd="3" destOrd="0" parTransId="{AAB02EC8-4D08-40AC-8EA4-FD14D06A2EB7}" sibTransId="{C9178EA4-7664-40C1-A868-D11F6DFDB38F}"/>
    <dgm:cxn modelId="{C75AE450-FADF-4941-AC5E-AB9DAF8D8336}" type="presOf" srcId="{E0089BF0-C318-4A39-9A45-90CDBB6EE20C}" destId="{BCADC390-87C7-4651-A054-412E7751A27A}" srcOrd="1" destOrd="3" presId="urn:microsoft.com/office/officeart/2005/8/layout/vList4"/>
    <dgm:cxn modelId="{5BCBEE70-696C-4D9B-9FF9-DCE97AC0C7BC}" srcId="{2696ACD4-D4F7-4170-A71C-3479FD9EF745}" destId="{8FEBAC69-0AE8-4708-B793-8CA8C5CAC255}" srcOrd="1" destOrd="0" parTransId="{E1BB665F-BCCF-4CEB-9B23-121C5B0DFC7C}" sibTransId="{31779EF1-EF84-4667-807F-9DCC42BB7B47}"/>
    <dgm:cxn modelId="{39519474-1BF0-41E4-B410-FBFD32904BB6}" type="presOf" srcId="{CE14D02C-37E5-4D0D-B3B2-DCB63B3CF9A1}" destId="{BCADC390-87C7-4651-A054-412E7751A27A}" srcOrd="1" destOrd="1" presId="urn:microsoft.com/office/officeart/2005/8/layout/vList4"/>
    <dgm:cxn modelId="{1612BD5A-839B-4CDC-9AB3-91337743A6EC}" type="presOf" srcId="{29459005-CE65-4218-A867-69053558E387}" destId="{8D00BB29-2CAB-4E1B-8077-6A2249680F8B}" srcOrd="1" destOrd="3" presId="urn:microsoft.com/office/officeart/2005/8/layout/vList4"/>
    <dgm:cxn modelId="{83FD517F-AE35-4302-84E1-63599542A714}" type="presOf" srcId="{69A7488E-FA87-47C3-94EF-840BC06D650B}" destId="{BCADC390-87C7-4651-A054-412E7751A27A}" srcOrd="1" destOrd="4" presId="urn:microsoft.com/office/officeart/2005/8/layout/vList4"/>
    <dgm:cxn modelId="{5460D47F-F5D1-4F6E-BD94-4F30B3A74953}" srcId="{2696ACD4-D4F7-4170-A71C-3479FD9EF745}" destId="{E0089BF0-C318-4A39-9A45-90CDBB6EE20C}" srcOrd="2" destOrd="0" parTransId="{CAA55787-5D69-4A1F-AB44-6F1F1D66C8C9}" sibTransId="{17CAE140-8DD5-44F6-9B8F-B0BCEA780B60}"/>
    <dgm:cxn modelId="{2C4DF886-4386-4008-8B2A-1E553FD5C5FB}" srcId="{2696ACD4-D4F7-4170-A71C-3479FD9EF745}" destId="{CE14D02C-37E5-4D0D-B3B2-DCB63B3CF9A1}" srcOrd="0" destOrd="0" parTransId="{2F076F78-FCAA-4DD2-96F1-AB166F05E453}" sibTransId="{FEEF2F93-0237-45C8-8A4E-78D5F051FCA9}"/>
    <dgm:cxn modelId="{9B903C94-D31E-4079-AAED-D94A3FE29227}" type="presOf" srcId="{C5D1B21A-85FE-48AC-ACC1-1E13E5D73EF2}" destId="{8D00BB29-2CAB-4E1B-8077-6A2249680F8B}" srcOrd="1" destOrd="2" presId="urn:microsoft.com/office/officeart/2005/8/layout/vList4"/>
    <dgm:cxn modelId="{9F07AB99-538B-4DE3-B179-B892A8352A43}" type="presOf" srcId="{033C30D7-6FA7-4ED7-93E2-8A55B48199BC}" destId="{8D00BB29-2CAB-4E1B-8077-6A2249680F8B}" srcOrd="1" destOrd="0" presId="urn:microsoft.com/office/officeart/2005/8/layout/vList4"/>
    <dgm:cxn modelId="{A7290EA7-0194-4B25-AFF8-6D901BA89A45}" type="presOf" srcId="{CE14D02C-37E5-4D0D-B3B2-DCB63B3CF9A1}" destId="{1E2C9249-54B0-4D5C-B054-05165616A155}" srcOrd="0" destOrd="1" presId="urn:microsoft.com/office/officeart/2005/8/layout/vList4"/>
    <dgm:cxn modelId="{D79D52B0-27A1-4228-83A7-166FB442EEF6}" srcId="{86F7F2A5-2877-4FC2-BAD8-9326DA82C4A8}" destId="{033C30D7-6FA7-4ED7-93E2-8A55B48199BC}" srcOrd="0" destOrd="0" parTransId="{B7BB3402-4D45-446A-AF33-845D3FD9BFE8}" sibTransId="{71C07C00-E42F-4EA9-9A91-08E5B5536879}"/>
    <dgm:cxn modelId="{CF3AC4B7-CD95-4389-9FE2-EE15031AF51B}" srcId="{86F7F2A5-2877-4FC2-BAD8-9326DA82C4A8}" destId="{2696ACD4-D4F7-4170-A71C-3479FD9EF745}" srcOrd="1" destOrd="0" parTransId="{98C9AEDC-7AAC-415D-B284-6CDAC4B4C3E3}" sibTransId="{EBA37D73-B6EB-467E-ACE3-F4D6B3EE20A6}"/>
    <dgm:cxn modelId="{C380C9B7-0B5D-4579-A75F-C677B4F7FF6F}" type="presOf" srcId="{29459005-CE65-4218-A867-69053558E387}" destId="{B46622BA-23CA-459C-8392-8B5951A2BDD3}" srcOrd="0" destOrd="3" presId="urn:microsoft.com/office/officeart/2005/8/layout/vList4"/>
    <dgm:cxn modelId="{4B728DBB-3AA8-48C9-A314-66CD0A91F350}" type="presOf" srcId="{1AF72EFF-864E-4DA1-B04A-42FAE75227FD}" destId="{8D00BB29-2CAB-4E1B-8077-6A2249680F8B}" srcOrd="1" destOrd="1" presId="urn:microsoft.com/office/officeart/2005/8/layout/vList4"/>
    <dgm:cxn modelId="{25302CBC-7F23-4A22-A1C1-E56CF9D5292B}" srcId="{033C30D7-6FA7-4ED7-93E2-8A55B48199BC}" destId="{29459005-CE65-4218-A867-69053558E387}" srcOrd="2" destOrd="0" parTransId="{36DCBD16-D0CC-4301-B224-3790E39A78A4}" sibTransId="{EB0EDB62-BD88-4545-806D-D3D1A0327537}"/>
    <dgm:cxn modelId="{418AD4C6-C503-4776-8758-3C24002F48D9}" type="presOf" srcId="{1AF72EFF-864E-4DA1-B04A-42FAE75227FD}" destId="{B46622BA-23CA-459C-8392-8B5951A2BDD3}" srcOrd="0" destOrd="1" presId="urn:microsoft.com/office/officeart/2005/8/layout/vList4"/>
    <dgm:cxn modelId="{57BA8DCD-41E9-49E4-943A-56B1FF190529}" type="presOf" srcId="{0D27DD15-AC69-4FCB-9560-19957955D700}" destId="{BCADC390-87C7-4651-A054-412E7751A27A}" srcOrd="1" destOrd="5" presId="urn:microsoft.com/office/officeart/2005/8/layout/vList4"/>
    <dgm:cxn modelId="{B7C3A2DB-235B-4088-B32F-102A4B295AD6}" type="presOf" srcId="{0D27DD15-AC69-4FCB-9560-19957955D700}" destId="{1E2C9249-54B0-4D5C-B054-05165616A155}" srcOrd="0" destOrd="5" presId="urn:microsoft.com/office/officeart/2005/8/layout/vList4"/>
    <dgm:cxn modelId="{49313FEF-01A4-4134-94ED-BEE3AC1FC254}" srcId="{033C30D7-6FA7-4ED7-93E2-8A55B48199BC}" destId="{1AF72EFF-864E-4DA1-B04A-42FAE75227FD}" srcOrd="0" destOrd="0" parTransId="{073AB435-4BE8-4D56-B5F2-E1662769D981}" sibTransId="{1063F318-2BA9-46CC-A008-258B5E0A71E4}"/>
    <dgm:cxn modelId="{ACEB0AF4-E8B7-45D1-8931-7AE4317CB53C}" srcId="{2696ACD4-D4F7-4170-A71C-3479FD9EF745}" destId="{0D27DD15-AC69-4FCB-9560-19957955D700}" srcOrd="4" destOrd="0" parTransId="{125B1C30-A731-4F48-9DAE-830C2EBE0A7E}" sibTransId="{8C38F5F6-E663-4612-8EFC-2B67A64E2B1C}"/>
    <dgm:cxn modelId="{B6EA8AF6-6413-40BB-8FBE-A8533EED9493}" srcId="{033C30D7-6FA7-4ED7-93E2-8A55B48199BC}" destId="{C5D1B21A-85FE-48AC-ACC1-1E13E5D73EF2}" srcOrd="1" destOrd="0" parTransId="{CE1B03C7-687F-44BF-AA18-185AFFEA941E}" sibTransId="{E7A54BE8-95C8-47F2-BA05-DB44257C2CF1}"/>
    <dgm:cxn modelId="{2922ABF3-C081-4599-8C2C-2DA0A8ABA013}" type="presParOf" srcId="{C041B28E-FAA7-4C50-9855-0C42B182FD59}" destId="{3C491A89-D46C-4313-9121-AD69AD2B37F8}" srcOrd="0" destOrd="0" presId="urn:microsoft.com/office/officeart/2005/8/layout/vList4"/>
    <dgm:cxn modelId="{53A53E1E-A123-49D9-A57A-633B70C45120}" type="presParOf" srcId="{3C491A89-D46C-4313-9121-AD69AD2B37F8}" destId="{B46622BA-23CA-459C-8392-8B5951A2BDD3}" srcOrd="0" destOrd="0" presId="urn:microsoft.com/office/officeart/2005/8/layout/vList4"/>
    <dgm:cxn modelId="{622ADE8C-6802-4E37-9F0A-D72586346E1D}" type="presParOf" srcId="{3C491A89-D46C-4313-9121-AD69AD2B37F8}" destId="{DA373BA2-07F9-4FEA-8BFB-6BC957B223EA}" srcOrd="1" destOrd="0" presId="urn:microsoft.com/office/officeart/2005/8/layout/vList4"/>
    <dgm:cxn modelId="{D48F0719-FAD0-4C9A-A0F2-BBD44F1C8A63}" type="presParOf" srcId="{3C491A89-D46C-4313-9121-AD69AD2B37F8}" destId="{8D00BB29-2CAB-4E1B-8077-6A2249680F8B}" srcOrd="2" destOrd="0" presId="urn:microsoft.com/office/officeart/2005/8/layout/vList4"/>
    <dgm:cxn modelId="{7B0A7825-2662-46D7-8108-F1629B84076D}" type="presParOf" srcId="{C041B28E-FAA7-4C50-9855-0C42B182FD59}" destId="{5F193AEF-0F2B-41EB-BA3C-AD87060C034A}" srcOrd="1" destOrd="0" presId="urn:microsoft.com/office/officeart/2005/8/layout/vList4"/>
    <dgm:cxn modelId="{1B6A4BE3-1DD7-491A-BC93-B0709C5DFCBC}" type="presParOf" srcId="{C041B28E-FAA7-4C50-9855-0C42B182FD59}" destId="{51920531-B8FB-401C-8461-581899B18FCF}" srcOrd="2" destOrd="0" presId="urn:microsoft.com/office/officeart/2005/8/layout/vList4"/>
    <dgm:cxn modelId="{9CE160BF-99C2-4219-8DA1-2A17EBAF7C4D}" type="presParOf" srcId="{51920531-B8FB-401C-8461-581899B18FCF}" destId="{1E2C9249-54B0-4D5C-B054-05165616A155}" srcOrd="0" destOrd="0" presId="urn:microsoft.com/office/officeart/2005/8/layout/vList4"/>
    <dgm:cxn modelId="{B6F10A57-A1A0-4336-85FD-9DE01E07C58C}" type="presParOf" srcId="{51920531-B8FB-401C-8461-581899B18FCF}" destId="{E60B6437-98FF-4C6E-91FE-72492AD40463}" srcOrd="1" destOrd="0" presId="urn:microsoft.com/office/officeart/2005/8/layout/vList4"/>
    <dgm:cxn modelId="{A1914639-3F17-45C2-93B4-45DAE214EB16}" type="presParOf" srcId="{51920531-B8FB-401C-8461-581899B18FCF}" destId="{BCADC390-87C7-4651-A054-412E7751A27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F7F2A5-2877-4FC2-BAD8-9326DA82C4A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8E18FCDC-7E95-4760-85BF-2960FD9409C3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BFS-Incorporated</a:t>
          </a:r>
          <a:endParaRPr lang="en-CA" sz="1400" dirty="0"/>
        </a:p>
      </dgm:t>
    </dgm:pt>
    <dgm:pt modelId="{3AF9B96B-134C-4AE4-80C5-6449FA4E02CF}" type="parTrans" cxnId="{F939AE58-1567-4B2D-BE10-5A832F790923}">
      <dgm:prSet/>
      <dgm:spPr/>
      <dgm:t>
        <a:bodyPr/>
        <a:lstStyle/>
        <a:p>
          <a:endParaRPr lang="en-CA"/>
        </a:p>
      </dgm:t>
    </dgm:pt>
    <dgm:pt modelId="{6E3B6DB4-D2E5-46E5-9EF9-8C0921BD426E}" type="sibTrans" cxnId="{F939AE58-1567-4B2D-BE10-5A832F790923}">
      <dgm:prSet/>
      <dgm:spPr/>
      <dgm:t>
        <a:bodyPr/>
        <a:lstStyle/>
        <a:p>
          <a:endParaRPr lang="en-CA"/>
        </a:p>
      </dgm:t>
    </dgm:pt>
    <dgm:pt modelId="{43D6D9C6-C833-4680-B899-7B37E105432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CA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  <a:t>Articles of Incorporation</a:t>
          </a:r>
          <a:br>
            <a:rPr lang="en-CA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n-CA" sz="14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  <a:t>AND </a:t>
          </a:r>
          <a:endParaRPr lang="en-CA" sz="1400" dirty="0"/>
        </a:p>
      </dgm:t>
    </dgm:pt>
    <dgm:pt modelId="{F5E333DE-5097-4BEF-87F2-82A2B14A37F1}" type="parTrans" cxnId="{C9F364C0-5BD5-40B6-9013-28D03E649991}">
      <dgm:prSet/>
      <dgm:spPr/>
      <dgm:t>
        <a:bodyPr/>
        <a:lstStyle/>
        <a:p>
          <a:endParaRPr lang="en-CA"/>
        </a:p>
      </dgm:t>
    </dgm:pt>
    <dgm:pt modelId="{250875FA-8A32-4BBF-89C8-0EB07782FEED}" type="sibTrans" cxnId="{C9F364C0-5BD5-40B6-9013-28D03E649991}">
      <dgm:prSet/>
      <dgm:spPr/>
      <dgm:t>
        <a:bodyPr/>
        <a:lstStyle/>
        <a:p>
          <a:endParaRPr lang="en-CA"/>
        </a:p>
      </dgm:t>
    </dgm:pt>
    <dgm:pt modelId="{DA9C4B34-3C60-4DE6-B944-661ABFE6A984}">
      <dgm:prSet custT="1"/>
      <dgm:spPr>
        <a:solidFill>
          <a:schemeClr val="accent2"/>
        </a:solidFill>
      </dgm:spPr>
      <dgm:t>
        <a:bodyPr/>
        <a:lstStyle/>
        <a:p>
          <a:r>
            <a:rPr lang="en-US" sz="1400" b="0" i="0" u="none" strike="noStrike" baseline="0" dirty="0">
              <a:solidFill>
                <a:schemeClr val="tx1"/>
              </a:solidFill>
              <a:latin typeface="Calibri" panose="020F0502020204030204" pitchFamily="34" charset="0"/>
            </a:rPr>
            <a:t>*Most recent 2 years financial statements </a:t>
          </a:r>
          <a:r>
            <a:rPr lang="en-US" sz="14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  <a:t>and </a:t>
          </a:r>
        </a:p>
      </dgm:t>
    </dgm:pt>
    <dgm:pt modelId="{C9D86633-5387-4F4E-9D0E-50F2EBB4BF47}" type="parTrans" cxnId="{FA63B9F5-9E61-4668-B8D4-CB93BBC2793D}">
      <dgm:prSet/>
      <dgm:spPr/>
      <dgm:t>
        <a:bodyPr/>
        <a:lstStyle/>
        <a:p>
          <a:endParaRPr lang="en-CA"/>
        </a:p>
      </dgm:t>
    </dgm:pt>
    <dgm:pt modelId="{21FFB94B-E8E7-488F-9919-EEB1BCB508E6}" type="sibTrans" cxnId="{FA63B9F5-9E61-4668-B8D4-CB93BBC2793D}">
      <dgm:prSet/>
      <dgm:spPr/>
      <dgm:t>
        <a:bodyPr/>
        <a:lstStyle/>
        <a:p>
          <a:endParaRPr lang="en-CA"/>
        </a:p>
      </dgm:t>
    </dgm:pt>
    <dgm:pt modelId="{3AA16121-2B72-4F53-B9EC-DD5420F9DD2C}">
      <dgm:prSet custT="1"/>
      <dgm:spPr>
        <a:solidFill>
          <a:schemeClr val="accent2"/>
        </a:solidFill>
      </dgm:spPr>
      <dgm:t>
        <a:bodyPr/>
        <a:lstStyle/>
        <a:p>
          <a:r>
            <a:rPr lang="en-US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  <a:t>Active Contract or invoice validating the business is ongoing </a:t>
          </a:r>
          <a:r>
            <a:rPr lang="en-US" sz="14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  <a:t>Or</a:t>
          </a:r>
          <a:r>
            <a:rPr lang="en-US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rPr>
            <a:t> 3 months bank statements confirming business is ongoing </a:t>
          </a:r>
        </a:p>
      </dgm:t>
    </dgm:pt>
    <dgm:pt modelId="{5880BBFC-64A2-43E1-A760-5A4C498E67F4}" type="parTrans" cxnId="{AC84BFDD-71E5-4237-B75D-8046C3555ABA}">
      <dgm:prSet/>
      <dgm:spPr/>
      <dgm:t>
        <a:bodyPr/>
        <a:lstStyle/>
        <a:p>
          <a:endParaRPr lang="en-CA"/>
        </a:p>
      </dgm:t>
    </dgm:pt>
    <dgm:pt modelId="{E1741845-3F11-4959-9AF2-BD2955C2B309}" type="sibTrans" cxnId="{AC84BFDD-71E5-4237-B75D-8046C3555ABA}">
      <dgm:prSet/>
      <dgm:spPr/>
      <dgm:t>
        <a:bodyPr/>
        <a:lstStyle/>
        <a:p>
          <a:endParaRPr lang="en-CA"/>
        </a:p>
      </dgm:t>
    </dgm:pt>
    <dgm:pt modelId="{EBB639CC-EDA8-4FAF-AB3A-E3ADBA104B38}">
      <dgm:prSet/>
      <dgm:spPr>
        <a:solidFill>
          <a:schemeClr val="accent2"/>
        </a:solidFill>
      </dgm:spPr>
      <dgm:t>
        <a:bodyPr/>
        <a:lstStyle/>
        <a:p>
          <a:endParaRPr lang="en-US" sz="700" b="0" i="0" u="none" strike="noStrike" baseline="0" dirty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EA62495C-1173-4754-B048-AA53C9BE3F70}" type="parTrans" cxnId="{10BE531F-4497-4E3A-ADCB-8FB059494012}">
      <dgm:prSet/>
      <dgm:spPr/>
      <dgm:t>
        <a:bodyPr/>
        <a:lstStyle/>
        <a:p>
          <a:endParaRPr lang="en-CA"/>
        </a:p>
      </dgm:t>
    </dgm:pt>
    <dgm:pt modelId="{C0E4C788-56D3-4593-B78D-54B4657F3102}" type="sibTrans" cxnId="{10BE531F-4497-4E3A-ADCB-8FB059494012}">
      <dgm:prSet/>
      <dgm:spPr/>
      <dgm:t>
        <a:bodyPr/>
        <a:lstStyle/>
        <a:p>
          <a:endParaRPr lang="en-CA"/>
        </a:p>
      </dgm:t>
    </dgm:pt>
    <dgm:pt modelId="{C041B28E-FAA7-4C50-9855-0C42B182FD59}" type="pres">
      <dgm:prSet presAssocID="{86F7F2A5-2877-4FC2-BAD8-9326DA82C4A8}" presName="linear" presStyleCnt="0">
        <dgm:presLayoutVars>
          <dgm:dir/>
          <dgm:resizeHandles val="exact"/>
        </dgm:presLayoutVars>
      </dgm:prSet>
      <dgm:spPr/>
    </dgm:pt>
    <dgm:pt modelId="{92EFF951-A40E-4F48-832A-5AC69C656B3D}" type="pres">
      <dgm:prSet presAssocID="{8E18FCDC-7E95-4760-85BF-2960FD9409C3}" presName="comp" presStyleCnt="0"/>
      <dgm:spPr/>
    </dgm:pt>
    <dgm:pt modelId="{07FE660C-128D-4EB7-BD84-D0F2D36764CD}" type="pres">
      <dgm:prSet presAssocID="{8E18FCDC-7E95-4760-85BF-2960FD9409C3}" presName="box" presStyleLbl="node1" presStyleIdx="0" presStyleCnt="1" custLinFactNeighborY="44431"/>
      <dgm:spPr/>
    </dgm:pt>
    <dgm:pt modelId="{8B6EB26D-20B6-4C08-ABC5-B1D387D760B2}" type="pres">
      <dgm:prSet presAssocID="{8E18FCDC-7E95-4760-85BF-2960FD9409C3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extLst>
        <a:ext uri="{E40237B7-FDA0-4F09-8148-C483321AD2D9}">
          <dgm14:cNvPr xmlns:dgm14="http://schemas.microsoft.com/office/drawing/2010/diagram" id="0" name="" descr="Two business people communicating"/>
        </a:ext>
      </dgm:extLst>
    </dgm:pt>
    <dgm:pt modelId="{ACDC5399-5910-4FCC-B386-B84A003DA175}" type="pres">
      <dgm:prSet presAssocID="{8E18FCDC-7E95-4760-85BF-2960FD9409C3}" presName="text" presStyleLbl="node1" presStyleIdx="0" presStyleCnt="1">
        <dgm:presLayoutVars>
          <dgm:bulletEnabled val="1"/>
        </dgm:presLayoutVars>
      </dgm:prSet>
      <dgm:spPr/>
    </dgm:pt>
  </dgm:ptLst>
  <dgm:cxnLst>
    <dgm:cxn modelId="{BD596300-B022-4E07-AF0E-092810E2928E}" type="presOf" srcId="{EBB639CC-EDA8-4FAF-AB3A-E3ADBA104B38}" destId="{07FE660C-128D-4EB7-BD84-D0F2D36764CD}" srcOrd="0" destOrd="4" presId="urn:microsoft.com/office/officeart/2005/8/layout/vList4"/>
    <dgm:cxn modelId="{B2258412-45B7-43DD-A001-F37ECA2673C1}" type="presOf" srcId="{DA9C4B34-3C60-4DE6-B944-661ABFE6A984}" destId="{ACDC5399-5910-4FCC-B386-B84A003DA175}" srcOrd="1" destOrd="2" presId="urn:microsoft.com/office/officeart/2005/8/layout/vList4"/>
    <dgm:cxn modelId="{10BE531F-4497-4E3A-ADCB-8FB059494012}" srcId="{8E18FCDC-7E95-4760-85BF-2960FD9409C3}" destId="{EBB639CC-EDA8-4FAF-AB3A-E3ADBA104B38}" srcOrd="3" destOrd="0" parTransId="{EA62495C-1173-4754-B048-AA53C9BE3F70}" sibTransId="{C0E4C788-56D3-4593-B78D-54B4657F3102}"/>
    <dgm:cxn modelId="{89D2D730-FA26-487F-8538-D901F55CE825}" type="presOf" srcId="{86F7F2A5-2877-4FC2-BAD8-9326DA82C4A8}" destId="{C041B28E-FAA7-4C50-9855-0C42B182FD59}" srcOrd="0" destOrd="0" presId="urn:microsoft.com/office/officeart/2005/8/layout/vList4"/>
    <dgm:cxn modelId="{33C59940-05A7-49E4-98B6-11A75C3C7331}" type="presOf" srcId="{3AA16121-2B72-4F53-B9EC-DD5420F9DD2C}" destId="{ACDC5399-5910-4FCC-B386-B84A003DA175}" srcOrd="1" destOrd="3" presId="urn:microsoft.com/office/officeart/2005/8/layout/vList4"/>
    <dgm:cxn modelId="{A0070547-5BF5-4D1F-95C8-97308C0C84EC}" type="presOf" srcId="{8E18FCDC-7E95-4760-85BF-2960FD9409C3}" destId="{ACDC5399-5910-4FCC-B386-B84A003DA175}" srcOrd="1" destOrd="0" presId="urn:microsoft.com/office/officeart/2005/8/layout/vList4"/>
    <dgm:cxn modelId="{4EB4D774-4259-4FB8-95C9-0DED0D60ED00}" type="presOf" srcId="{3AA16121-2B72-4F53-B9EC-DD5420F9DD2C}" destId="{07FE660C-128D-4EB7-BD84-D0F2D36764CD}" srcOrd="0" destOrd="3" presId="urn:microsoft.com/office/officeart/2005/8/layout/vList4"/>
    <dgm:cxn modelId="{F939AE58-1567-4B2D-BE10-5A832F790923}" srcId="{86F7F2A5-2877-4FC2-BAD8-9326DA82C4A8}" destId="{8E18FCDC-7E95-4760-85BF-2960FD9409C3}" srcOrd="0" destOrd="0" parTransId="{3AF9B96B-134C-4AE4-80C5-6449FA4E02CF}" sibTransId="{6E3B6DB4-D2E5-46E5-9EF9-8C0921BD426E}"/>
    <dgm:cxn modelId="{18B3E48A-6878-45CC-B6BA-E586620539FE}" type="presOf" srcId="{8E18FCDC-7E95-4760-85BF-2960FD9409C3}" destId="{07FE660C-128D-4EB7-BD84-D0F2D36764CD}" srcOrd="0" destOrd="0" presId="urn:microsoft.com/office/officeart/2005/8/layout/vList4"/>
    <dgm:cxn modelId="{58D0EEA7-7F0D-4FC7-85E9-F32B65078BE2}" type="presOf" srcId="{43D6D9C6-C833-4680-B899-7B37E1054322}" destId="{ACDC5399-5910-4FCC-B386-B84A003DA175}" srcOrd="1" destOrd="1" presId="urn:microsoft.com/office/officeart/2005/8/layout/vList4"/>
    <dgm:cxn modelId="{0C2324B0-F824-4416-B88F-4ADDE7514B4F}" type="presOf" srcId="{43D6D9C6-C833-4680-B899-7B37E1054322}" destId="{07FE660C-128D-4EB7-BD84-D0F2D36764CD}" srcOrd="0" destOrd="1" presId="urn:microsoft.com/office/officeart/2005/8/layout/vList4"/>
    <dgm:cxn modelId="{C9F364C0-5BD5-40B6-9013-28D03E649991}" srcId="{8E18FCDC-7E95-4760-85BF-2960FD9409C3}" destId="{43D6D9C6-C833-4680-B899-7B37E1054322}" srcOrd="0" destOrd="0" parTransId="{F5E333DE-5097-4BEF-87F2-82A2B14A37F1}" sibTransId="{250875FA-8A32-4BBF-89C8-0EB07782FEED}"/>
    <dgm:cxn modelId="{D2EB2DD0-4780-40B5-9326-A956A2364859}" type="presOf" srcId="{EBB639CC-EDA8-4FAF-AB3A-E3ADBA104B38}" destId="{ACDC5399-5910-4FCC-B386-B84A003DA175}" srcOrd="1" destOrd="4" presId="urn:microsoft.com/office/officeart/2005/8/layout/vList4"/>
    <dgm:cxn modelId="{AC84BFDD-71E5-4237-B75D-8046C3555ABA}" srcId="{8E18FCDC-7E95-4760-85BF-2960FD9409C3}" destId="{3AA16121-2B72-4F53-B9EC-DD5420F9DD2C}" srcOrd="2" destOrd="0" parTransId="{5880BBFC-64A2-43E1-A760-5A4C498E67F4}" sibTransId="{E1741845-3F11-4959-9AF2-BD2955C2B309}"/>
    <dgm:cxn modelId="{7A265AE3-F0FE-4F87-AF8E-2CCE93E2A6DE}" type="presOf" srcId="{DA9C4B34-3C60-4DE6-B944-661ABFE6A984}" destId="{07FE660C-128D-4EB7-BD84-D0F2D36764CD}" srcOrd="0" destOrd="2" presId="urn:microsoft.com/office/officeart/2005/8/layout/vList4"/>
    <dgm:cxn modelId="{FA63B9F5-9E61-4668-B8D4-CB93BBC2793D}" srcId="{8E18FCDC-7E95-4760-85BF-2960FD9409C3}" destId="{DA9C4B34-3C60-4DE6-B944-661ABFE6A984}" srcOrd="1" destOrd="0" parTransId="{C9D86633-5387-4F4E-9D0E-50F2EBB4BF47}" sibTransId="{21FFB94B-E8E7-488F-9919-EEB1BCB508E6}"/>
    <dgm:cxn modelId="{C5293895-6A89-47C5-8A19-C32ABC6B2FC9}" type="presParOf" srcId="{C041B28E-FAA7-4C50-9855-0C42B182FD59}" destId="{92EFF951-A40E-4F48-832A-5AC69C656B3D}" srcOrd="0" destOrd="0" presId="urn:microsoft.com/office/officeart/2005/8/layout/vList4"/>
    <dgm:cxn modelId="{47E2236E-F5D7-4322-95FC-B911E3612046}" type="presParOf" srcId="{92EFF951-A40E-4F48-832A-5AC69C656B3D}" destId="{07FE660C-128D-4EB7-BD84-D0F2D36764CD}" srcOrd="0" destOrd="0" presId="urn:microsoft.com/office/officeart/2005/8/layout/vList4"/>
    <dgm:cxn modelId="{B4D529C7-EF0D-4428-BC7E-7847F1F274A4}" type="presParOf" srcId="{92EFF951-A40E-4F48-832A-5AC69C656B3D}" destId="{8B6EB26D-20B6-4C08-ABC5-B1D387D760B2}" srcOrd="1" destOrd="0" presId="urn:microsoft.com/office/officeart/2005/8/layout/vList4"/>
    <dgm:cxn modelId="{BBA207B5-8BDB-45BA-A097-CCF114B330D9}" type="presParOf" srcId="{92EFF951-A40E-4F48-832A-5AC69C656B3D}" destId="{ACDC5399-5910-4FCC-B386-B84A003DA17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036BDF-755D-4D5E-9A5D-D97927CF049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AB3EDA76-1A2A-4CB3-875F-248B52675959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b="1" dirty="0"/>
            <a:t>Guaranteed Hours:</a:t>
          </a:r>
          <a:br>
            <a:rPr lang="en-US" sz="1400" dirty="0"/>
          </a:br>
          <a:r>
            <a:rPr lang="en-US" sz="1200" b="0" dirty="0">
              <a:solidFill>
                <a:schemeClr val="tx1"/>
              </a:solidFill>
            </a:rPr>
            <a:t>Current Employment letter and Paystub</a:t>
          </a:r>
        </a:p>
        <a:p>
          <a:r>
            <a:rPr lang="en-CA" sz="1400" b="1" dirty="0"/>
            <a:t>Non-Guaranteed Hours:</a:t>
          </a:r>
          <a:br>
            <a:rPr lang="en-CA" sz="1400" b="1" dirty="0"/>
          </a:br>
          <a:r>
            <a:rPr lang="en-CA" sz="1200" b="0" dirty="0">
              <a:solidFill>
                <a:schemeClr val="tx1"/>
              </a:solidFill>
            </a:rPr>
            <a:t>• Current Employment Letter and  Paystub </a:t>
          </a:r>
          <a:r>
            <a:rPr lang="en-CA" sz="1200" b="1" dirty="0">
              <a:solidFill>
                <a:schemeClr val="tx1"/>
              </a:solidFill>
            </a:rPr>
            <a:t>and One</a:t>
          </a:r>
          <a:r>
            <a:rPr lang="en-CA" sz="1200" b="0" dirty="0">
              <a:solidFill>
                <a:schemeClr val="tx1"/>
              </a:solidFill>
            </a:rPr>
            <a:t> of the following:</a:t>
          </a:r>
          <a:br>
            <a:rPr lang="en-CA" sz="1200" b="0" dirty="0">
              <a:solidFill>
                <a:schemeClr val="tx1"/>
              </a:solidFill>
            </a:rPr>
          </a:br>
          <a:r>
            <a:rPr lang="en-US" sz="1200" b="0" dirty="0">
              <a:solidFill>
                <a:schemeClr val="tx1"/>
              </a:solidFill>
            </a:rPr>
            <a:t>• Most recent 2-year T4 or W2</a:t>
          </a:r>
          <a:br>
            <a:rPr lang="en-US" sz="1200" b="0" dirty="0">
              <a:solidFill>
                <a:schemeClr val="tx1"/>
              </a:solidFill>
            </a:rPr>
          </a:br>
          <a:r>
            <a:rPr lang="en-US" sz="1200" b="0" dirty="0">
              <a:solidFill>
                <a:schemeClr val="tx1"/>
              </a:solidFill>
            </a:rPr>
            <a:t>• Most recent 2-year NOA line 150 income</a:t>
          </a:r>
          <a:br>
            <a:rPr lang="en-US" sz="1200" b="0" dirty="0">
              <a:solidFill>
                <a:schemeClr val="tx1"/>
              </a:solidFill>
            </a:rPr>
          </a:br>
          <a:r>
            <a:rPr lang="en-US" sz="1200" b="0" dirty="0">
              <a:solidFill>
                <a:schemeClr val="tx1"/>
              </a:solidFill>
            </a:rPr>
            <a:t>• 6 months confirmation of income via paystubs or employer provided payroll summary – annualized</a:t>
          </a:r>
          <a:endParaRPr lang="en-CA" sz="1400" b="0" dirty="0">
            <a:solidFill>
              <a:schemeClr val="tx1"/>
            </a:solidFill>
          </a:endParaRPr>
        </a:p>
      </dgm:t>
    </dgm:pt>
    <dgm:pt modelId="{7862471C-5785-4163-B803-7AD3667691C8}" type="parTrans" cxnId="{D5CB4C2B-9A91-41D7-AE2A-9667AAB66DA4}">
      <dgm:prSet/>
      <dgm:spPr/>
      <dgm:t>
        <a:bodyPr/>
        <a:lstStyle/>
        <a:p>
          <a:endParaRPr lang="en-CA"/>
        </a:p>
      </dgm:t>
    </dgm:pt>
    <dgm:pt modelId="{43365166-7EFE-43C0-8E7D-10674F0EAF93}" type="sibTrans" cxnId="{D5CB4C2B-9A91-41D7-AE2A-9667AAB66DA4}">
      <dgm:prSet/>
      <dgm:spPr/>
      <dgm:t>
        <a:bodyPr/>
        <a:lstStyle/>
        <a:p>
          <a:endParaRPr lang="en-CA"/>
        </a:p>
      </dgm:t>
    </dgm:pt>
    <dgm:pt modelId="{E9A3EF50-B980-4977-93B1-D8A5D0D0E3F6}" type="pres">
      <dgm:prSet presAssocID="{57036BDF-755D-4D5E-9A5D-D97927CF0493}" presName="linear" presStyleCnt="0">
        <dgm:presLayoutVars>
          <dgm:dir/>
          <dgm:resizeHandles val="exact"/>
        </dgm:presLayoutVars>
      </dgm:prSet>
      <dgm:spPr/>
    </dgm:pt>
    <dgm:pt modelId="{DB8F23F9-9C4B-4039-A826-6CCB75CD2CD4}" type="pres">
      <dgm:prSet presAssocID="{AB3EDA76-1A2A-4CB3-875F-248B52675959}" presName="comp" presStyleCnt="0"/>
      <dgm:spPr/>
    </dgm:pt>
    <dgm:pt modelId="{99169E51-A83F-49C8-AC64-1747F0BAA628}" type="pres">
      <dgm:prSet presAssocID="{AB3EDA76-1A2A-4CB3-875F-248B52675959}" presName="box" presStyleLbl="node1" presStyleIdx="0" presStyleCnt="1" custScaleX="98461" custScaleY="116751" custLinFactNeighborX="429"/>
      <dgm:spPr/>
    </dgm:pt>
    <dgm:pt modelId="{58234EE8-BCBF-4F06-8C7F-BC069307207A}" type="pres">
      <dgm:prSet presAssocID="{AB3EDA76-1A2A-4CB3-875F-248B52675959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extLst>
        <a:ext uri="{E40237B7-FDA0-4F09-8148-C483321AD2D9}">
          <dgm14:cNvPr xmlns:dgm14="http://schemas.microsoft.com/office/drawing/2010/diagram" id="0" name="" descr="Steel workers walking in a factory"/>
        </a:ext>
      </dgm:extLst>
    </dgm:pt>
    <dgm:pt modelId="{BFFC855F-7941-4DBA-AA91-C21FAB1A410D}" type="pres">
      <dgm:prSet presAssocID="{AB3EDA76-1A2A-4CB3-875F-248B52675959}" presName="text" presStyleLbl="node1" presStyleIdx="0" presStyleCnt="1">
        <dgm:presLayoutVars>
          <dgm:bulletEnabled val="1"/>
        </dgm:presLayoutVars>
      </dgm:prSet>
      <dgm:spPr/>
    </dgm:pt>
  </dgm:ptLst>
  <dgm:cxnLst>
    <dgm:cxn modelId="{D5CB4C2B-9A91-41D7-AE2A-9667AAB66DA4}" srcId="{57036BDF-755D-4D5E-9A5D-D97927CF0493}" destId="{AB3EDA76-1A2A-4CB3-875F-248B52675959}" srcOrd="0" destOrd="0" parTransId="{7862471C-5785-4163-B803-7AD3667691C8}" sibTransId="{43365166-7EFE-43C0-8E7D-10674F0EAF93}"/>
    <dgm:cxn modelId="{E7D12E4B-4FE5-4972-8287-0A96A939B2AD}" type="presOf" srcId="{57036BDF-755D-4D5E-9A5D-D97927CF0493}" destId="{E9A3EF50-B980-4977-93B1-D8A5D0D0E3F6}" srcOrd="0" destOrd="0" presId="urn:microsoft.com/office/officeart/2005/8/layout/vList4"/>
    <dgm:cxn modelId="{659C27E2-C7AE-4BB2-B40C-96621CFA9431}" type="presOf" srcId="{AB3EDA76-1A2A-4CB3-875F-248B52675959}" destId="{BFFC855F-7941-4DBA-AA91-C21FAB1A410D}" srcOrd="1" destOrd="0" presId="urn:microsoft.com/office/officeart/2005/8/layout/vList4"/>
    <dgm:cxn modelId="{F56DBBFA-3F13-4599-9EA2-5FCE7C10FF98}" type="presOf" srcId="{AB3EDA76-1A2A-4CB3-875F-248B52675959}" destId="{99169E51-A83F-49C8-AC64-1747F0BAA628}" srcOrd="0" destOrd="0" presId="urn:microsoft.com/office/officeart/2005/8/layout/vList4"/>
    <dgm:cxn modelId="{70E61F57-4CD7-4EFF-A38E-6C4756E9E73A}" type="presParOf" srcId="{E9A3EF50-B980-4977-93B1-D8A5D0D0E3F6}" destId="{DB8F23F9-9C4B-4039-A826-6CCB75CD2CD4}" srcOrd="0" destOrd="0" presId="urn:microsoft.com/office/officeart/2005/8/layout/vList4"/>
    <dgm:cxn modelId="{E1BFB949-5794-41A9-B1C1-DC37BBED1C4F}" type="presParOf" srcId="{DB8F23F9-9C4B-4039-A826-6CCB75CD2CD4}" destId="{99169E51-A83F-49C8-AC64-1747F0BAA628}" srcOrd="0" destOrd="0" presId="urn:microsoft.com/office/officeart/2005/8/layout/vList4"/>
    <dgm:cxn modelId="{57E92945-0966-4A53-A7F8-DB71073FFBF0}" type="presParOf" srcId="{DB8F23F9-9C4B-4039-A826-6CCB75CD2CD4}" destId="{58234EE8-BCBF-4F06-8C7F-BC069307207A}" srcOrd="1" destOrd="0" presId="urn:microsoft.com/office/officeart/2005/8/layout/vList4"/>
    <dgm:cxn modelId="{E6E1C0FF-954B-4EDD-96DD-6D81D95E53FC}" type="presParOf" srcId="{DB8F23F9-9C4B-4039-A826-6CCB75CD2CD4}" destId="{BFFC855F-7941-4DBA-AA91-C21FAB1A410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622BA-23CA-459C-8392-8B5951A2BDD3}">
      <dsp:nvSpPr>
        <dsp:cNvPr id="0" name=""/>
        <dsp:cNvSpPr/>
      </dsp:nvSpPr>
      <dsp:spPr>
        <a:xfrm>
          <a:off x="0" y="0"/>
          <a:ext cx="6594842" cy="187370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BFS – Sole Proprietor or Professional Income</a:t>
          </a:r>
          <a:endParaRPr lang="en-C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Most recent 2-year T1-generals and corresponding Notice of Assessments </a:t>
          </a:r>
          <a:r>
            <a:rPr lang="en-US" sz="1400" b="1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and</a:t>
          </a:r>
          <a:br>
            <a:rPr lang="en-US" sz="1400" b="1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n-US" sz="1400" b="1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ONE</a:t>
          </a:r>
          <a:r>
            <a:rPr lang="en-CA" sz="14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 of the following: </a:t>
          </a:r>
          <a:endParaRPr lang="en-C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Active Contract or invoice validating the business is ongoing </a:t>
          </a:r>
          <a:r>
            <a:rPr lang="en-US" sz="1400" b="1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OR</a:t>
          </a:r>
          <a:r>
            <a:rPr lang="en-US" sz="14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3 months bank statements supporting business is ongoing </a:t>
          </a:r>
          <a:endParaRPr lang="en-CA" sz="1400" kern="1200" dirty="0"/>
        </a:p>
      </dsp:txBody>
      <dsp:txXfrm>
        <a:off x="1674929" y="0"/>
        <a:ext cx="4919913" cy="1873704"/>
      </dsp:txXfrm>
    </dsp:sp>
    <dsp:sp modelId="{DA373BA2-07F9-4FEA-8BFB-6BC957B223EA}">
      <dsp:nvSpPr>
        <dsp:cNvPr id="0" name=""/>
        <dsp:cNvSpPr/>
      </dsp:nvSpPr>
      <dsp:spPr>
        <a:xfrm>
          <a:off x="259332" y="255273"/>
          <a:ext cx="1374576" cy="14057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2C9249-54B0-4D5C-B054-05165616A155}">
      <dsp:nvSpPr>
        <dsp:cNvPr id="0" name=""/>
        <dsp:cNvSpPr/>
      </dsp:nvSpPr>
      <dsp:spPr>
        <a:xfrm>
          <a:off x="0" y="2231810"/>
          <a:ext cx="6594842" cy="1896201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u="none" strike="noStrike" kern="1200" baseline="0" dirty="0">
              <a:solidFill>
                <a:schemeClr val="bg1"/>
              </a:solidFill>
              <a:latin typeface="Calibri" panose="020F0502020204030204" pitchFamily="34" charset="0"/>
            </a:rPr>
            <a:t>BFS-Stated Income</a:t>
          </a:r>
          <a:br>
            <a:rPr lang="en-US" sz="1400" b="1" i="0" u="none" strike="noStrike" kern="1200" baseline="0" dirty="0">
              <a:solidFill>
                <a:schemeClr val="bg1"/>
              </a:solidFill>
              <a:latin typeface="Calibri" panose="020F0502020204030204" pitchFamily="34" charset="0"/>
            </a:rPr>
          </a:br>
          <a:r>
            <a:rPr lang="en-US" sz="1400" b="1" i="0" u="none" strike="noStrike" kern="1200" baseline="0" dirty="0">
              <a:solidFill>
                <a:schemeClr val="bg1"/>
              </a:solidFill>
              <a:latin typeface="Calibri" panose="020F0502020204030204" pitchFamily="34" charset="0"/>
            </a:rPr>
            <a:t>Proof of business ownership with any one of the following:</a:t>
          </a:r>
          <a:endParaRPr lang="en-CA" sz="1400" kern="1200" dirty="0">
            <a:solidFill>
              <a:schemeClr val="bg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 Articles of Incorporation </a:t>
          </a:r>
          <a:endParaRPr lang="en-CA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 Business License </a:t>
          </a:r>
          <a:r>
            <a:rPr lang="en-CA" sz="1100" b="1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OR</a:t>
          </a:r>
          <a:r>
            <a:rPr lang="en-CA" sz="11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  Business Registration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 2 years GST registration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 2 years T1-generals (Sole Proprietor only)</a:t>
          </a:r>
          <a:br>
            <a:rPr lang="en-US" sz="11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n-CA" sz="1100" b="1" i="1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AND </a:t>
          </a:r>
          <a:endParaRPr lang="en-US" sz="1100" b="0" i="0" u="none" strike="noStrike" kern="1200" baseline="0" dirty="0">
            <a:solidFill>
              <a:srgbClr val="000000"/>
            </a:solidFill>
            <a:latin typeface="Calibri" panose="020F050202020403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Signed Self-Declaration of Income letter and </a:t>
          </a:r>
          <a:r>
            <a:rPr lang="en-US" sz="1100" b="1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most recent 6-month bank statements </a:t>
          </a:r>
          <a:r>
            <a:rPr lang="en-US" sz="11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supported by </a:t>
          </a:r>
          <a:r>
            <a:rPr lang="en-US" sz="1100" b="1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one</a:t>
          </a:r>
          <a:r>
            <a:rPr lang="en-US" sz="11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 of the following: </a:t>
          </a:r>
          <a:br>
            <a:rPr lang="en-US" sz="11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n-US" sz="11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	</a:t>
          </a:r>
          <a:r>
            <a:rPr lang="en-CA" sz="11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Invoices </a:t>
          </a:r>
          <a:r>
            <a:rPr lang="en-CA" sz="1200" b="1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or </a:t>
          </a:r>
          <a:r>
            <a:rPr lang="en-CA" sz="11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signed contracts</a:t>
          </a:r>
          <a:r>
            <a:rPr lang="en-CA" sz="1100" b="1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 or </a:t>
          </a:r>
          <a:r>
            <a:rPr lang="en-CA" sz="11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accountants letter verified directly </a:t>
          </a:r>
          <a:endParaRPr lang="en-US" sz="1100" b="0" i="0" u="none" strike="noStrike" kern="1200" baseline="0" dirty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1674929" y="2231810"/>
        <a:ext cx="4919913" cy="1896201"/>
      </dsp:txXfrm>
    </dsp:sp>
    <dsp:sp modelId="{E60B6437-98FF-4C6E-91FE-72492AD40463}">
      <dsp:nvSpPr>
        <dsp:cNvPr id="0" name=""/>
        <dsp:cNvSpPr/>
      </dsp:nvSpPr>
      <dsp:spPr>
        <a:xfrm>
          <a:off x="199721" y="2494221"/>
          <a:ext cx="1415134" cy="13670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E660C-128D-4EB7-BD84-D0F2D36764CD}">
      <dsp:nvSpPr>
        <dsp:cNvPr id="0" name=""/>
        <dsp:cNvSpPr/>
      </dsp:nvSpPr>
      <dsp:spPr>
        <a:xfrm>
          <a:off x="0" y="0"/>
          <a:ext cx="6913984" cy="1824601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BFS-Incorporated</a:t>
          </a:r>
          <a:endParaRPr lang="en-C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Articles of Incorporation</a:t>
          </a:r>
          <a:br>
            <a:rPr lang="en-CA" sz="14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n-CA" sz="1400" b="1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AND </a:t>
          </a:r>
          <a:endParaRPr lang="en-C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u="none" strike="noStrike" kern="1200" baseline="0" dirty="0">
              <a:solidFill>
                <a:schemeClr val="tx1"/>
              </a:solidFill>
              <a:latin typeface="Calibri" panose="020F0502020204030204" pitchFamily="34" charset="0"/>
            </a:rPr>
            <a:t>*Most recent 2 years financial statements </a:t>
          </a:r>
          <a:r>
            <a:rPr lang="en-US" sz="1400" b="1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and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Active Contract or invoice validating the business is ongoing </a:t>
          </a:r>
          <a:r>
            <a:rPr lang="en-US" sz="1400" b="1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Or</a:t>
          </a:r>
          <a:r>
            <a:rPr lang="en-US" sz="14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rPr>
            <a:t> 3 months bank statements confirming business is ongoing 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b="0" i="0" u="none" strike="noStrike" kern="1200" baseline="0" dirty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1565256" y="0"/>
        <a:ext cx="5348727" cy="1824601"/>
      </dsp:txXfrm>
    </dsp:sp>
    <dsp:sp modelId="{8B6EB26D-20B6-4C08-ABC5-B1D387D760B2}">
      <dsp:nvSpPr>
        <dsp:cNvPr id="0" name=""/>
        <dsp:cNvSpPr/>
      </dsp:nvSpPr>
      <dsp:spPr>
        <a:xfrm>
          <a:off x="182460" y="182460"/>
          <a:ext cx="1382796" cy="14596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69E51-A83F-49C8-AC64-1747F0BAA628}">
      <dsp:nvSpPr>
        <dsp:cNvPr id="0" name=""/>
        <dsp:cNvSpPr/>
      </dsp:nvSpPr>
      <dsp:spPr>
        <a:xfrm>
          <a:off x="77880" y="0"/>
          <a:ext cx="6398155" cy="4678488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Guaranteed Hours:</a:t>
          </a:r>
          <a:br>
            <a:rPr lang="en-US" sz="1400" kern="1200" dirty="0"/>
          </a:br>
          <a:r>
            <a:rPr lang="en-US" sz="1200" b="0" kern="1200" dirty="0">
              <a:solidFill>
                <a:schemeClr val="tx1"/>
              </a:solidFill>
            </a:rPr>
            <a:t>Current Employment letter and Paystub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1" kern="1200" dirty="0"/>
            <a:t>Non-Guaranteed Hours:</a:t>
          </a:r>
          <a:br>
            <a:rPr lang="en-CA" sz="1400" b="1" kern="1200" dirty="0"/>
          </a:br>
          <a:r>
            <a:rPr lang="en-CA" sz="1200" b="0" kern="1200" dirty="0">
              <a:solidFill>
                <a:schemeClr val="tx1"/>
              </a:solidFill>
            </a:rPr>
            <a:t>• Current Employment Letter and  Paystub </a:t>
          </a:r>
          <a:r>
            <a:rPr lang="en-CA" sz="1200" b="1" kern="1200" dirty="0">
              <a:solidFill>
                <a:schemeClr val="tx1"/>
              </a:solidFill>
            </a:rPr>
            <a:t>and One</a:t>
          </a:r>
          <a:r>
            <a:rPr lang="en-CA" sz="1200" b="0" kern="1200" dirty="0">
              <a:solidFill>
                <a:schemeClr val="tx1"/>
              </a:solidFill>
            </a:rPr>
            <a:t> of the following:</a:t>
          </a:r>
          <a:br>
            <a:rPr lang="en-CA" sz="1200" b="0" kern="1200" dirty="0">
              <a:solidFill>
                <a:schemeClr val="tx1"/>
              </a:solidFill>
            </a:rPr>
          </a:br>
          <a:r>
            <a:rPr lang="en-US" sz="1200" b="0" kern="1200" dirty="0">
              <a:solidFill>
                <a:schemeClr val="tx1"/>
              </a:solidFill>
            </a:rPr>
            <a:t>• Most recent 2-year T4 or W2</a:t>
          </a:r>
          <a:br>
            <a:rPr lang="en-US" sz="1200" b="0" kern="1200" dirty="0">
              <a:solidFill>
                <a:schemeClr val="tx1"/>
              </a:solidFill>
            </a:rPr>
          </a:br>
          <a:r>
            <a:rPr lang="en-US" sz="1200" b="0" kern="1200" dirty="0">
              <a:solidFill>
                <a:schemeClr val="tx1"/>
              </a:solidFill>
            </a:rPr>
            <a:t>• Most recent 2-year NOA line 150 income</a:t>
          </a:r>
          <a:br>
            <a:rPr lang="en-US" sz="1200" b="0" kern="1200" dirty="0">
              <a:solidFill>
                <a:schemeClr val="tx1"/>
              </a:solidFill>
            </a:rPr>
          </a:br>
          <a:r>
            <a:rPr lang="en-US" sz="1200" b="0" kern="1200" dirty="0">
              <a:solidFill>
                <a:schemeClr val="tx1"/>
              </a:solidFill>
            </a:rPr>
            <a:t>• 6 months confirmation of income via paystubs or employer provided payroll summary – annualized</a:t>
          </a:r>
          <a:endParaRPr lang="en-CA" sz="1400" b="0" kern="1200" dirty="0">
            <a:solidFill>
              <a:schemeClr val="tx1"/>
            </a:solidFill>
          </a:endParaRPr>
        </a:p>
      </dsp:txBody>
      <dsp:txXfrm>
        <a:off x="1752068" y="0"/>
        <a:ext cx="4723967" cy="4678488"/>
      </dsp:txXfrm>
    </dsp:sp>
    <dsp:sp modelId="{58234EE8-BCBF-4F06-8C7F-BC069307207A}">
      <dsp:nvSpPr>
        <dsp:cNvPr id="0" name=""/>
        <dsp:cNvSpPr/>
      </dsp:nvSpPr>
      <dsp:spPr>
        <a:xfrm>
          <a:off x="400723" y="736349"/>
          <a:ext cx="1299632" cy="32057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E3D65-2F8B-4F0B-822C-7B8295D940B5}" type="datetimeFigureOut">
              <a:rPr lang="en-CA" smtClean="0"/>
              <a:t>2021-11-22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2C428-3F75-4926-9270-A572B708E9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6935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2C428-3F75-4926-9270-A572B708E93D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9502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E5436-0DD3-46B5-8152-7B57A413C9C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354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E5436-0DD3-46B5-8152-7B57A413C9C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784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E5436-0DD3-46B5-8152-7B57A413C9C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640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E5436-0DD3-46B5-8152-7B57A413C9C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08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2C428-3F75-4926-9270-A572B708E93D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9812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E5436-0DD3-46B5-8152-7B57A413C9C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857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E5436-0DD3-46B5-8152-7B57A413C9C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572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2C428-3F75-4926-9270-A572B708E93D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3326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2C428-3F75-4926-9270-A572B708E93D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8122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" t="39689" r="16665"/>
          <a:stretch/>
        </p:blipFill>
        <p:spPr>
          <a:xfrm>
            <a:off x="-27296" y="-109182"/>
            <a:ext cx="12300025" cy="70306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29944" y="2094162"/>
            <a:ext cx="9144000" cy="957831"/>
          </a:xfrm>
        </p:spPr>
        <p:txBody>
          <a:bodyPr anchor="b"/>
          <a:lstStyle>
            <a:lvl1pPr algn="ctr">
              <a:defRPr sz="6000">
                <a:solidFill>
                  <a:srgbClr val="F47B20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62940" y="3215786"/>
            <a:ext cx="6629400" cy="42405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285999" y="1930368"/>
            <a:ext cx="818794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85999" y="4459705"/>
            <a:ext cx="818794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5" y="5943601"/>
            <a:ext cx="2687992" cy="80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3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9144000" y="60221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9AAAB08-84AD-4D45-B47D-07993A7B1E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Date Placeholder 15"/>
          <p:cNvSpPr>
            <a:spLocks noGrp="1"/>
          </p:cNvSpPr>
          <p:nvPr>
            <p:ph type="dt" sz="half" idx="2"/>
          </p:nvPr>
        </p:nvSpPr>
        <p:spPr>
          <a:xfrm>
            <a:off x="9144000" y="63873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DBB2591-6B00-4FF9-A980-DF9BFD854872}" type="datetimeFigureOut">
              <a:rPr lang="en-US" smtClean="0"/>
              <a:t>11/22/2021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68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9144000" y="60221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9AAAB08-84AD-4D45-B47D-07993A7B1E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Date Placeholder 15"/>
          <p:cNvSpPr>
            <a:spLocks noGrp="1"/>
          </p:cNvSpPr>
          <p:nvPr>
            <p:ph type="dt" sz="half" idx="2"/>
          </p:nvPr>
        </p:nvSpPr>
        <p:spPr>
          <a:xfrm>
            <a:off x="9144000" y="63873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DBB2591-6B00-4FF9-A980-DF9BFD854872}" type="datetimeFigureOut">
              <a:rPr lang="en-US" smtClean="0"/>
              <a:t>11/22/2021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41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9144000" y="61285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7FFE88C-93F4-485C-AB87-3F4E539532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2"/>
          </p:nvPr>
        </p:nvSpPr>
        <p:spPr>
          <a:xfrm>
            <a:off x="9144000" y="64404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6C938F8-5380-4DC6-BB8C-99D0C39DD8C2}" type="datetimeFigureOut">
              <a:rPr lang="en-US" smtClean="0"/>
              <a:t>11/22/2021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738" y="4496017"/>
            <a:ext cx="530612" cy="5306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91" y="4496017"/>
            <a:ext cx="564269" cy="5658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301" y="4442980"/>
            <a:ext cx="671886" cy="6718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340997" y="5361300"/>
            <a:ext cx="3578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545456"/>
                </a:solidFill>
              </a:rPr>
              <a:t>www.communitytrust.ca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0" y="5140080"/>
            <a:ext cx="3578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545456"/>
                </a:solidFill>
              </a:rPr>
              <a:t>2350 Matheson Boulevard. E., </a:t>
            </a:r>
          </a:p>
          <a:p>
            <a:pPr algn="ctr"/>
            <a:r>
              <a:rPr lang="en-US" sz="1600" dirty="0">
                <a:solidFill>
                  <a:srgbClr val="545456"/>
                </a:solidFill>
              </a:rPr>
              <a:t>Mississauga ON L4W5G9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1243806" y="1837712"/>
            <a:ext cx="9704388" cy="1611899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rgbClr val="F47B2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Proudly investing in </a:t>
            </a:r>
          </a:p>
          <a:p>
            <a:pPr lvl="0"/>
            <a:r>
              <a:rPr lang="en-US" dirty="0"/>
              <a:t>genuine partnerships.</a:t>
            </a:r>
          </a:p>
        </p:txBody>
      </p:sp>
    </p:spTree>
    <p:extLst>
      <p:ext uri="{BB962C8B-B14F-4D97-AF65-F5344CB8AC3E}">
        <p14:creationId xmlns:p14="http://schemas.microsoft.com/office/powerpoint/2010/main" val="201804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600" i="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9144000" y="62198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9AAAB08-84AD-4D45-B47D-07993A7B1E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Date Placeholder 15"/>
          <p:cNvSpPr>
            <a:spLocks noGrp="1"/>
          </p:cNvSpPr>
          <p:nvPr>
            <p:ph type="dt" sz="half" idx="2"/>
          </p:nvPr>
        </p:nvSpPr>
        <p:spPr>
          <a:xfrm>
            <a:off x="9144000" y="63873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DBB2591-6B00-4FF9-A980-DF9BFD854872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219825"/>
            <a:ext cx="12192000" cy="6381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297233"/>
            <a:ext cx="1600200" cy="48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59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440749" cy="7008126"/>
          </a:xfrm>
          <a:prstGeom prst="rect">
            <a:avLst/>
          </a:prstGeom>
          <a:solidFill>
            <a:srgbClr val="545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55129" y="3024523"/>
            <a:ext cx="9144000" cy="957831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053987" y="2610852"/>
            <a:ext cx="3104148" cy="0"/>
          </a:xfrm>
          <a:prstGeom prst="line">
            <a:avLst/>
          </a:prstGeom>
          <a:ln w="76200">
            <a:solidFill>
              <a:srgbClr val="F4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53987" y="4355065"/>
            <a:ext cx="8187945" cy="0"/>
          </a:xfrm>
          <a:prstGeom prst="line">
            <a:avLst/>
          </a:prstGeom>
          <a:ln w="76200">
            <a:solidFill>
              <a:srgbClr val="F4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28"/>
          <a:stretch/>
        </p:blipFill>
        <p:spPr>
          <a:xfrm>
            <a:off x="5406826" y="1168923"/>
            <a:ext cx="1440608" cy="1640485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7137784" y="2610852"/>
            <a:ext cx="3104148" cy="0"/>
          </a:xfrm>
          <a:prstGeom prst="line">
            <a:avLst/>
          </a:prstGeom>
          <a:ln w="76200">
            <a:solidFill>
              <a:srgbClr val="F4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89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al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440749" cy="7008126"/>
          </a:xfrm>
          <a:prstGeom prst="rect">
            <a:avLst/>
          </a:prstGeom>
          <a:solidFill>
            <a:srgbClr val="F47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55129" y="3024523"/>
            <a:ext cx="9144000" cy="957831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053987" y="2610852"/>
            <a:ext cx="310414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53987" y="4355065"/>
            <a:ext cx="818794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28"/>
          <a:stretch/>
        </p:blipFill>
        <p:spPr>
          <a:xfrm>
            <a:off x="5406826" y="1168923"/>
            <a:ext cx="1440608" cy="1640485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7137784" y="2610852"/>
            <a:ext cx="310414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99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196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993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459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9144000" y="61285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9AAAB08-84AD-4D45-B47D-07993A7B1E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2"/>
          </p:nvPr>
        </p:nvSpPr>
        <p:spPr>
          <a:xfrm>
            <a:off x="9144000" y="64404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DBB2591-6B00-4FF9-A980-DF9BFD854872}" type="datetimeFigureOut">
              <a:rPr lang="en-US" smtClean="0"/>
              <a:t>11/22/2021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473" y="4716061"/>
            <a:ext cx="530612" cy="5306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426" y="4716061"/>
            <a:ext cx="564269" cy="5658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036" y="4663024"/>
            <a:ext cx="671886" cy="6718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399180" y="5373834"/>
            <a:ext cx="3578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545456"/>
                </a:solidFill>
              </a:rPr>
              <a:t>communitytrust.ca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12102" y="5585312"/>
            <a:ext cx="3578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545456"/>
                </a:solidFill>
              </a:rPr>
              <a:t>info@communitytrust.ca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213265" y="5360124"/>
            <a:ext cx="3578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545456"/>
                </a:solidFill>
              </a:rPr>
              <a:t>2350 Matheson Boulevard. E., </a:t>
            </a:r>
          </a:p>
          <a:p>
            <a:pPr algn="ctr"/>
            <a:r>
              <a:rPr lang="en-US" sz="1600" dirty="0">
                <a:solidFill>
                  <a:srgbClr val="545456"/>
                </a:solidFill>
              </a:rPr>
              <a:t>Mississauga ON L4W5G9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34516" y="5373834"/>
            <a:ext cx="3578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545456"/>
                </a:solidFill>
              </a:rPr>
              <a:t>P: (416) 763-2291</a:t>
            </a:r>
            <a:r>
              <a:rPr lang="en-US" sz="1600" baseline="0" dirty="0">
                <a:solidFill>
                  <a:srgbClr val="545456"/>
                </a:solidFill>
              </a:rPr>
              <a:t>  |  1 (800) 268-1576</a:t>
            </a:r>
            <a:endParaRPr lang="en-US" sz="1600" dirty="0">
              <a:solidFill>
                <a:srgbClr val="54545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34516" y="5631151"/>
            <a:ext cx="3578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545456"/>
                </a:solidFill>
              </a:rPr>
              <a:t>F: (416) 763-2444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1167466" y="2183923"/>
            <a:ext cx="9704388" cy="1611899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rgbClr val="F47B20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Proudly investing in </a:t>
            </a:r>
          </a:p>
          <a:p>
            <a:pPr lvl="0"/>
            <a:r>
              <a:rPr lang="en-US" dirty="0"/>
              <a:t>genuine partnerships.</a:t>
            </a:r>
          </a:p>
        </p:txBody>
      </p:sp>
    </p:spTree>
    <p:extLst>
      <p:ext uri="{BB962C8B-B14F-4D97-AF65-F5344CB8AC3E}">
        <p14:creationId xmlns:p14="http://schemas.microsoft.com/office/powerpoint/2010/main" val="288475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9144000" y="60221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9AAAB08-84AD-4D45-B47D-07993A7B1E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Date Placeholder 15"/>
          <p:cNvSpPr>
            <a:spLocks noGrp="1"/>
          </p:cNvSpPr>
          <p:nvPr>
            <p:ph type="dt" sz="half" idx="10"/>
          </p:nvPr>
        </p:nvSpPr>
        <p:spPr>
          <a:xfrm>
            <a:off x="9144000" y="63873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DBB2591-6B00-4FF9-A980-DF9BFD854872}" type="datetimeFigureOut">
              <a:rPr lang="en-US" smtClean="0"/>
              <a:t>11/22/2021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17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9144000" y="60221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9AAAB08-84AD-4D45-B47D-07993A7B1E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Date Placeholder 15"/>
          <p:cNvSpPr>
            <a:spLocks noGrp="1"/>
          </p:cNvSpPr>
          <p:nvPr>
            <p:ph type="dt" sz="half" idx="10"/>
          </p:nvPr>
        </p:nvSpPr>
        <p:spPr>
          <a:xfrm>
            <a:off x="9144000" y="63873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DBB2591-6B00-4FF9-A980-DF9BFD854872}" type="datetimeFigureOut">
              <a:rPr lang="en-US" smtClean="0"/>
              <a:t>11/22/2021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13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8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5387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47B20"/>
          </a:solidFill>
          <a:latin typeface="Franklin Gothic Heavy" panose="020B09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Franklin Gothic Heavy" panose="020B09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communitytrust.com/caf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6788"/>
            <a:ext cx="9144000" cy="1519507"/>
          </a:xfrm>
        </p:spPr>
        <p:txBody>
          <a:bodyPr>
            <a:normAutofit fontScale="90000"/>
          </a:bodyPr>
          <a:lstStyle/>
          <a:p>
            <a:r>
              <a:rPr lang="en-US" dirty="0"/>
              <a:t>Community Trust</a:t>
            </a:r>
            <a:br>
              <a:rPr lang="en-US" dirty="0"/>
            </a:br>
            <a:br>
              <a:rPr lang="en-US" dirty="0"/>
            </a:br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</a:rPr>
              <a:t>Alternative Lender </a:t>
            </a:r>
            <a:br>
              <a:rPr lang="en-US" sz="4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4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8A804F3-3259-415D-83E5-F31ECACC5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6940" y="4439625"/>
            <a:ext cx="6629400" cy="424052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4E4E4E"/>
                </a:solidFill>
              </a:rPr>
              <a:t>Residential Lending Update</a:t>
            </a:r>
          </a:p>
        </p:txBody>
      </p:sp>
    </p:spTree>
    <p:extLst>
      <p:ext uri="{BB962C8B-B14F-4D97-AF65-F5344CB8AC3E}">
        <p14:creationId xmlns:p14="http://schemas.microsoft.com/office/powerpoint/2010/main" val="210751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AA79E-EA3F-4FEB-9667-18FBA1813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HELOC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7F05B-A58E-48F8-80B8-52E2674DE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rtl="0"/>
            <a:r>
              <a:rPr lang="en-US" dirty="0"/>
              <a:t>Min 580 beacon</a:t>
            </a:r>
          </a:p>
          <a:p>
            <a:pPr rtl="0"/>
            <a:r>
              <a:rPr lang="en-US" dirty="0"/>
              <a:t>max </a:t>
            </a:r>
            <a:r>
              <a:rPr lang="en-US" dirty="0" err="1"/>
              <a:t>heloc</a:t>
            </a:r>
            <a:r>
              <a:rPr lang="en-US" dirty="0"/>
              <a:t> portion of 65% </a:t>
            </a:r>
            <a:r>
              <a:rPr lang="en-US" dirty="0" err="1"/>
              <a:t>ltv</a:t>
            </a:r>
            <a:r>
              <a:rPr lang="en-US" dirty="0"/>
              <a:t> total first and 2nd of 80% </a:t>
            </a:r>
            <a:r>
              <a:rPr lang="en-US" dirty="0" err="1"/>
              <a:t>ltv</a:t>
            </a:r>
            <a:endParaRPr lang="en-US" dirty="0"/>
          </a:p>
          <a:p>
            <a:pPr rtl="0"/>
            <a:r>
              <a:rPr lang="en-US" dirty="0"/>
              <a:t>Owner occupied only</a:t>
            </a:r>
          </a:p>
          <a:p>
            <a:pPr rtl="0"/>
            <a:r>
              <a:rPr lang="en-US" dirty="0"/>
              <a:t>1st position Prime plus 3% 1% fee split (paid on limit)</a:t>
            </a:r>
          </a:p>
          <a:p>
            <a:pPr rtl="0"/>
            <a:r>
              <a:rPr lang="en-US" dirty="0"/>
              <a:t>2nd position Prime plus 4% 2% fee split (paid on limit)</a:t>
            </a:r>
          </a:p>
          <a:p>
            <a:r>
              <a:rPr lang="en-US" dirty="0"/>
              <a:t>If the first mortgage is a collateral charge, or re advanceable, use global limit for calculating </a:t>
            </a:r>
            <a:r>
              <a:rPr lang="en-US"/>
              <a:t>ltv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7217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F69C9-D7B6-40DA-9460-97A9A6C6C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SERVICE LAYER	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59F6D-D4F8-44FC-BFE2-08683E6E1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3663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Our Service Layer is there to get you instant answers!</a:t>
            </a:r>
          </a:p>
          <a:p>
            <a:pPr algn="ctr"/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</a:rPr>
              <a:t>Contact Service Layer for:</a:t>
            </a:r>
          </a:p>
          <a:p>
            <a:pPr marL="0" indent="0" algn="ctr">
              <a:buNone/>
            </a:pP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</a:rPr>
              <a:t>Questions on an existing deal</a:t>
            </a:r>
          </a:p>
          <a:p>
            <a:pPr marL="0" indent="0" algn="ctr">
              <a:buNone/>
            </a:pP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</a:rPr>
              <a:t>Updates</a:t>
            </a:r>
          </a:p>
          <a:p>
            <a:pPr marL="0" indent="0" algn="ctr">
              <a:buNone/>
            </a:pP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</a:rPr>
              <a:t>General questions or</a:t>
            </a:r>
          </a:p>
          <a:p>
            <a:pPr marL="0" indent="0" algn="ctr">
              <a:buNone/>
            </a:pP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</a:rPr>
              <a:t>To speak to your underwriter directly</a:t>
            </a:r>
          </a:p>
          <a:p>
            <a:pPr marL="0" indent="0" algn="ctr">
              <a:buNone/>
            </a:pPr>
            <a:endParaRPr lang="en-CA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CA" b="1" dirty="0">
                <a:latin typeface="Verdana" panose="020B0604030504040204" pitchFamily="34" charset="0"/>
                <a:ea typeface="Verdana" panose="020B0604030504040204" pitchFamily="34" charset="0"/>
              </a:rPr>
              <a:t>Call 1-888-649-1169 or</a:t>
            </a:r>
          </a:p>
          <a:p>
            <a:pPr marL="0" indent="0" algn="ctr">
              <a:buNone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partners@communitytrust.com</a:t>
            </a:r>
          </a:p>
        </p:txBody>
      </p:sp>
    </p:spTree>
    <p:extLst>
      <p:ext uri="{BB962C8B-B14F-4D97-AF65-F5344CB8AC3E}">
        <p14:creationId xmlns:p14="http://schemas.microsoft.com/office/powerpoint/2010/main" val="2127364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timeline&#10;&#10;Description automatically generated">
            <a:extLst>
              <a:ext uri="{FF2B5EF4-FFF2-40B4-BE49-F238E27FC236}">
                <a16:creationId xmlns:a16="http://schemas.microsoft.com/office/drawing/2014/main" id="{2CB179A8-F1BF-4B81-81DB-20D0653D2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1" r="-1" b="34186"/>
          <a:stretch/>
        </p:blipFill>
        <p:spPr>
          <a:xfrm>
            <a:off x="20" y="10"/>
            <a:ext cx="12191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2640609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9DED9-A40C-43D2-945C-CF99044E7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1305"/>
          </a:xfrm>
        </p:spPr>
        <p:txBody>
          <a:bodyPr/>
          <a:lstStyle/>
          <a:p>
            <a:pPr algn="ctr"/>
            <a:r>
              <a:rPr lang="en-US" sz="3600" u="sng" dirty="0"/>
              <a:t>Submitting to CTC</a:t>
            </a:r>
            <a:r>
              <a:rPr lang="en-US" dirty="0"/>
              <a:t>	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CC09D-D405-4A93-8B61-5A5B44EE7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430"/>
            <a:ext cx="10515600" cy="47595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Dubai Medium" panose="020B0603030403030204" pitchFamily="34" charset="-78"/>
              </a:rPr>
              <a:t>We love the story! 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Dubai Medium" panose="020B0603030403030204" pitchFamily="34" charset="-78"/>
              </a:rPr>
              <a:t>In order to service you and your client in an efficient and timely manner please consider the following when interviewing your client, to understand why this is a deal for CTC:</a:t>
            </a:r>
          </a:p>
          <a:p>
            <a:pPr marL="0" indent="0" algn="ctr">
              <a:buNone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Dubai Medium" panose="020B0603030403030204" pitchFamily="34" charset="-78"/>
            </a:endParaRPr>
          </a:p>
          <a:p>
            <a:pPr marL="0" indent="0" algn="ctr">
              <a:buNone/>
            </a:pP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Dubai Medium" panose="020B0603030403030204" pitchFamily="34" charset="-78"/>
              </a:rPr>
              <a:t>Their line of work? </a:t>
            </a:r>
          </a:p>
          <a:p>
            <a:pPr marL="0" indent="0" algn="ctr">
              <a:buNone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Dubai Medium" panose="020B0603030403030204" pitchFamily="34" charset="-78"/>
              </a:rPr>
              <a:t>BFS? Hourly? Part Time?</a:t>
            </a:r>
            <a:endParaRPr lang="en-US" sz="1800" b="0" dirty="0">
              <a:latin typeface="Verdana" panose="020B0604030504040204" pitchFamily="34" charset="0"/>
              <a:ea typeface="Verdana" panose="020B0604030504040204" pitchFamily="34" charset="0"/>
              <a:cs typeface="Dubai Medium" panose="020B0603030403030204" pitchFamily="34" charset="-78"/>
            </a:endParaRPr>
          </a:p>
          <a:p>
            <a:pPr lvl="1" algn="ctr"/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Dubai Medium" panose="020B0603030403030204" pitchFamily="34" charset="-78"/>
              </a:rPr>
              <a:t>Income? How did you calculate</a:t>
            </a:r>
          </a:p>
          <a:p>
            <a:pPr lvl="1" algn="ctr"/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Dubai Medium" panose="020B0603030403030204" pitchFamily="34" charset="-78"/>
              </a:rPr>
              <a:t>How they get paid?</a:t>
            </a:r>
          </a:p>
          <a:p>
            <a:pPr lvl="1" algn="ctr"/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Dubai Medium" panose="020B0603030403030204" pitchFamily="34" charset="-78"/>
              </a:rPr>
              <a:t>Credit? Reasons for any </a:t>
            </a:r>
            <a:r>
              <a:rPr lang="en-US" sz="1800" b="0" dirty="0" err="1">
                <a:latin typeface="Verdana" panose="020B0604030504040204" pitchFamily="34" charset="0"/>
                <a:ea typeface="Verdana" panose="020B0604030504040204" pitchFamily="34" charset="0"/>
                <a:cs typeface="Dubai Medium" panose="020B0603030403030204" pitchFamily="34" charset="-78"/>
              </a:rPr>
              <a:t>derogs</a:t>
            </a:r>
            <a:endParaRPr lang="en-US" sz="1800" b="0" dirty="0">
              <a:latin typeface="Verdana" panose="020B0604030504040204" pitchFamily="34" charset="0"/>
              <a:ea typeface="Verdana" panose="020B0604030504040204" pitchFamily="34" charset="0"/>
              <a:cs typeface="Dubai Medium" panose="020B0603030403030204" pitchFamily="34" charset="-78"/>
            </a:endParaRPr>
          </a:p>
          <a:p>
            <a:pPr lvl="1" algn="ctr"/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Dubai Medium" panose="020B0603030403030204" pitchFamily="34" charset="-78"/>
              </a:rPr>
              <a:t>Property? Condition</a:t>
            </a:r>
          </a:p>
          <a:p>
            <a:pPr lvl="1" algn="ctr"/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Dubai Medium" panose="020B0603030403030204" pitchFamily="34" charset="-78"/>
              </a:rPr>
              <a:t>Ratios? </a:t>
            </a:r>
          </a:p>
          <a:p>
            <a:pPr lvl="1" algn="ctr"/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Dubai Medium" panose="020B0603030403030204" pitchFamily="34" charset="-78"/>
              </a:rPr>
              <a:t>Alternate Income Documents?</a:t>
            </a:r>
          </a:p>
          <a:p>
            <a:pPr marL="457200" lvl="1" indent="0" algn="ctr">
              <a:buNone/>
            </a:pPr>
            <a:endParaRPr lang="en-US" sz="1800" b="0" dirty="0">
              <a:latin typeface="Verdana" panose="020B0604030504040204" pitchFamily="34" charset="0"/>
              <a:ea typeface="Verdana" panose="020B0604030504040204" pitchFamily="34" charset="0"/>
              <a:cs typeface="Dubai Medium" panose="020B0603030403030204" pitchFamily="34" charset="-78"/>
            </a:endParaRPr>
          </a:p>
          <a:p>
            <a:pPr marL="0" indent="0" algn="ctr">
              <a:buNone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Dubai Medium" panose="020B0603030403030204" pitchFamily="34" charset="-78"/>
              </a:rPr>
              <a:t>This will all come together succinctly in Broker Notes! Please submit under your own name and leave your name and best contact info!</a:t>
            </a:r>
          </a:p>
          <a:p>
            <a:pPr marL="0" indent="0">
              <a:buNone/>
            </a:pPr>
            <a:endParaRPr lang="en-US" sz="2200" dirty="0">
              <a:latin typeface="+mn-lt"/>
              <a:cs typeface="Dubai Medium" panose="020B0603030403030204" pitchFamily="34" charset="-78"/>
            </a:endParaRPr>
          </a:p>
          <a:p>
            <a:pPr marL="0" indent="0">
              <a:buNone/>
            </a:pPr>
            <a:endParaRPr lang="en-US" dirty="0">
              <a:latin typeface="Candara" panose="020E0502030303020204" pitchFamily="34" charset="0"/>
              <a:cs typeface="Dubai Medium" panose="020B06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218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28E34-DBA2-4773-90B1-986AEA527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It’s more than a deal, it’s a relationship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D0769-E99E-411F-8AD5-D325D657F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545456"/>
                </a:solidFill>
                <a:effectLst/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Candace Wood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rgbClr val="545456"/>
              </a:solidFill>
              <a:effectLst/>
              <a:uLnTx/>
              <a:uFillTx/>
              <a:latin typeface="Franklin Gothic Heavy" panose="020B0903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545456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Business Development Manager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545456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Residential Lending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F27A21"/>
              </a:solidFill>
              <a:effectLst/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27A21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 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545456"/>
              </a:solidFill>
              <a:effectLst/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545456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Cell: (</a:t>
            </a:r>
            <a:r>
              <a:rPr lang="en-CA" dirty="0">
                <a:solidFill>
                  <a:srgbClr val="545456"/>
                </a:solidFill>
                <a:latin typeface="Franklin Gothic Demi" panose="020B0703020102020204" pitchFamily="34" charset="0"/>
              </a:rPr>
              <a:t>236) 996-5179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545456"/>
              </a:solidFill>
              <a:effectLst/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545456"/>
              </a:solidFill>
              <a:effectLst/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>
                <a:solidFill>
                  <a:srgbClr val="F27A21"/>
                </a:solidFill>
                <a:latin typeface="Franklin Gothic Demi" panose="020B0703020102020204" pitchFamily="34" charset="0"/>
              </a:rPr>
              <a:t>Cwood</a:t>
            </a:r>
            <a:r>
              <a:rPr lang="en-CA" sz="1800" b="0" dirty="0">
                <a:solidFill>
                  <a:srgbClr val="F27A21"/>
                </a:solidFill>
                <a:latin typeface="Franklin Gothic Demi" panose="020B0703020102020204" pitchFamily="34" charset="0"/>
              </a:rPr>
              <a:t>@communitytrust.com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F27A21"/>
              </a:solidFill>
              <a:effectLst/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800" b="0" dirty="0">
              <a:solidFill>
                <a:srgbClr val="F27A21"/>
              </a:solidFill>
              <a:latin typeface="Franklin Gothic Demi" panose="020B0703020102020204" pitchFamily="34" charset="0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800" b="0" dirty="0">
                <a:solidFill>
                  <a:srgbClr val="F27A21"/>
                </a:solidFill>
                <a:latin typeface="Franklin Gothic Demi" panose="020B0703020102020204" pitchFamily="34" charset="0"/>
              </a:rPr>
              <a:t>partners@communitytrust.com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800" b="0" dirty="0">
                <a:solidFill>
                  <a:srgbClr val="F27A21"/>
                </a:solidFill>
                <a:latin typeface="Franklin Gothic Demi" panose="020B0703020102020204" pitchFamily="34" charset="0"/>
              </a:rPr>
              <a:t>Ctc-bc.com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communitytrust.com/cafe</a:t>
            </a:r>
            <a:r>
              <a:rPr lang="en-CA" b="0" i="0" dirty="0">
                <a:solidFill>
                  <a:srgbClr val="073763"/>
                </a:solidFill>
                <a:effectLst/>
                <a:latin typeface="Arial" panose="020B0604020202020204" pitchFamily="34" charset="0"/>
              </a:rPr>
              <a:t>.</a:t>
            </a:r>
            <a:endParaRPr lang="en-CA" dirty="0"/>
          </a:p>
        </p:txBody>
      </p:sp>
      <p:pic>
        <p:nvPicPr>
          <p:cNvPr id="5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id="{482644B6-08BD-451A-912E-110475655E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04" y="3563144"/>
            <a:ext cx="282133" cy="3095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458AA6-BA40-4D32-812D-16AC9D218E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309" y="4140687"/>
            <a:ext cx="282133" cy="30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10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71B-45A2-43C2-AFB6-7816158BD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1305"/>
          </a:xfrm>
        </p:spPr>
        <p:txBody>
          <a:bodyPr/>
          <a:lstStyle/>
          <a:p>
            <a:pPr algn="ctr"/>
            <a:r>
              <a:rPr lang="en-US" sz="3600" u="sng" dirty="0">
                <a:solidFill>
                  <a:srgbClr val="F27A21"/>
                </a:solidFill>
              </a:rPr>
              <a:t>The</a:t>
            </a:r>
            <a:r>
              <a:rPr lang="en-US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u="sng" dirty="0">
                <a:solidFill>
                  <a:srgbClr val="F27A21"/>
                </a:solidFill>
              </a:rPr>
              <a:t>Basics</a:t>
            </a:r>
            <a:endParaRPr lang="en-CA" sz="3600" u="sng" dirty="0">
              <a:solidFill>
                <a:srgbClr val="F27A2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AA8B0-7A70-4A67-8C5E-53A089BC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797"/>
            <a:ext cx="10515600" cy="4195578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Minimum FICO Score 500 (LTV &gt;65%)</a:t>
            </a:r>
          </a:p>
          <a:p>
            <a:pPr algn="ctr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48/50% GDS/TDS (LTV &gt;65%)</a:t>
            </a:r>
          </a:p>
          <a:p>
            <a:pPr algn="ctr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30 Year Amortization</a:t>
            </a:r>
          </a:p>
          <a:p>
            <a:pPr algn="ctr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1,2,3 &amp; 5 year Terms Available </a:t>
            </a:r>
          </a:p>
          <a:p>
            <a:pPr algn="ctr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Minimum sq. ft. 450 (Condo) 600 (House) *no min age requirement *</a:t>
            </a:r>
          </a:p>
          <a:p>
            <a:pPr algn="ctr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Minimum Mortgage 100k/ Minimum Property Value 200k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489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2450250D-5504-4B55-B6E8-0615C68E576A}"/>
              </a:ext>
            </a:extLst>
          </p:cNvPr>
          <p:cNvSpPr txBox="1">
            <a:spLocks/>
          </p:cNvSpPr>
          <p:nvPr/>
        </p:nvSpPr>
        <p:spPr>
          <a:xfrm>
            <a:off x="533400" y="449709"/>
            <a:ext cx="10515600" cy="776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47B20"/>
                </a:solidFill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27A21"/>
                </a:solidFill>
                <a:effectLst/>
                <a:uLnTx/>
                <a:uFillTx/>
                <a:latin typeface="Franklin Gothic Heavy" panose="020B0903020102020204" pitchFamily="34" charset="0"/>
                <a:ea typeface="+mj-ea"/>
                <a:cs typeface="+mj-cs"/>
              </a:rPr>
              <a:t>Sources of Income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8FE00CB-7ABA-481B-B0B9-13DE257F6150}"/>
              </a:ext>
            </a:extLst>
          </p:cNvPr>
          <p:cNvGrpSpPr/>
          <p:nvPr/>
        </p:nvGrpSpPr>
        <p:grpSpPr>
          <a:xfrm flipH="1">
            <a:off x="10563848" y="257623"/>
            <a:ext cx="1362011" cy="228600"/>
            <a:chOff x="10705486" y="29031"/>
            <a:chExt cx="1443567" cy="275776"/>
          </a:xfrm>
          <a:solidFill>
            <a:srgbClr val="4E4E4E"/>
          </a:solidFill>
        </p:grpSpPr>
        <p:sp>
          <p:nvSpPr>
            <p:cNvPr id="28" name="Hexagon 6">
              <a:extLst>
                <a:ext uri="{FF2B5EF4-FFF2-40B4-BE49-F238E27FC236}">
                  <a16:creationId xmlns:a16="http://schemas.microsoft.com/office/drawing/2014/main" id="{77444063-D4D6-4C55-AA62-E6F15B4CBA3D}"/>
                </a:ext>
              </a:extLst>
            </p:cNvPr>
            <p:cNvSpPr/>
            <p:nvPr/>
          </p:nvSpPr>
          <p:spPr>
            <a:xfrm rot="5400000">
              <a:off x="11891207" y="46956"/>
              <a:ext cx="275772" cy="239921"/>
            </a:xfrm>
            <a:prstGeom prst="ellipse">
              <a:avLst/>
            </a:prstGeom>
            <a:solidFill>
              <a:srgbClr val="F27A2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Hexagon 7">
              <a:extLst>
                <a:ext uri="{FF2B5EF4-FFF2-40B4-BE49-F238E27FC236}">
                  <a16:creationId xmlns:a16="http://schemas.microsoft.com/office/drawing/2014/main" id="{6B83D8C7-D751-4956-8382-E324359636A8}"/>
                </a:ext>
              </a:extLst>
            </p:cNvPr>
            <p:cNvSpPr/>
            <p:nvPr/>
          </p:nvSpPr>
          <p:spPr>
            <a:xfrm rot="5400000">
              <a:off x="11590294" y="46957"/>
              <a:ext cx="275772" cy="23992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Hexagon 10">
              <a:extLst>
                <a:ext uri="{FF2B5EF4-FFF2-40B4-BE49-F238E27FC236}">
                  <a16:creationId xmlns:a16="http://schemas.microsoft.com/office/drawing/2014/main" id="{81C4B634-8ABC-4E99-991B-C697E4260004}"/>
                </a:ext>
              </a:extLst>
            </p:cNvPr>
            <p:cNvSpPr/>
            <p:nvPr/>
          </p:nvSpPr>
          <p:spPr>
            <a:xfrm rot="5400000">
              <a:off x="11289383" y="46958"/>
              <a:ext cx="275772" cy="23992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Hexagon 11">
              <a:extLst>
                <a:ext uri="{FF2B5EF4-FFF2-40B4-BE49-F238E27FC236}">
                  <a16:creationId xmlns:a16="http://schemas.microsoft.com/office/drawing/2014/main" id="{8EA42F75-6C5B-4EDA-8B60-80E81D1E467E}"/>
                </a:ext>
              </a:extLst>
            </p:cNvPr>
            <p:cNvSpPr/>
            <p:nvPr/>
          </p:nvSpPr>
          <p:spPr>
            <a:xfrm rot="5400000">
              <a:off x="10988472" y="46959"/>
              <a:ext cx="275772" cy="23992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Hexagon 12">
              <a:extLst>
                <a:ext uri="{FF2B5EF4-FFF2-40B4-BE49-F238E27FC236}">
                  <a16:creationId xmlns:a16="http://schemas.microsoft.com/office/drawing/2014/main" id="{73FB0FC9-3190-42A7-99A7-56BF63E22200}"/>
                </a:ext>
              </a:extLst>
            </p:cNvPr>
            <p:cNvSpPr/>
            <p:nvPr/>
          </p:nvSpPr>
          <p:spPr>
            <a:xfrm rot="5400000">
              <a:off x="10687561" y="46960"/>
              <a:ext cx="275772" cy="23992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274D110-B8AE-4AA4-813F-A3CEA0ED60E2}"/>
              </a:ext>
            </a:extLst>
          </p:cNvPr>
          <p:cNvSpPr txBox="1"/>
          <p:nvPr/>
        </p:nvSpPr>
        <p:spPr>
          <a:xfrm>
            <a:off x="730050" y="1760597"/>
            <a:ext cx="10731900" cy="415498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Business For Self (BFS)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Salary/ Hourly/Part-Time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Non-Guaranteed Hourly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Canada Child Benefit/UCB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Alimony/child support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Seasonal employment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Pension income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Rental income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Maternity/parental leave income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Foster care income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Disability income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Contract income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Investment income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Bonus/Overtime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Tips &amp; Gratuities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Commission-based income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Foreign Income claimed in Canada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Commercial Building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03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683CE-8894-41BC-B152-7C5087010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9106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/>
              <a:t>CTC Niches</a:t>
            </a:r>
            <a:endParaRPr lang="en-CA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537AC-A874-4B74-A59B-A786A9CEB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4233"/>
            <a:ext cx="10515600" cy="4970730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sz="56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6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Income Sources: Ask BDM for unusual income types (ex//Room rental)</a:t>
            </a:r>
          </a:p>
          <a:p>
            <a:pPr marL="571500" lvl="1" indent="0" algn="ctr" fontAlgn="ctr">
              <a:buNone/>
            </a:pPr>
            <a:endParaRPr lang="en-US" sz="6400" b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6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Rate/Pricing is based on highest beacon score of all applicants with earned income </a:t>
            </a:r>
          </a:p>
          <a:p>
            <a:pPr algn="ctr"/>
            <a:endParaRPr lang="en-US" sz="6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6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Less than 65% LTV - no minimum credit score required, including beacon reject (non conforming)</a:t>
            </a:r>
          </a:p>
          <a:p>
            <a:pPr algn="ctr"/>
            <a:endParaRPr lang="en-US" sz="6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6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Non residing </a:t>
            </a:r>
            <a:r>
              <a:rPr lang="en-US" sz="64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Guarantor Income for purposes of qualifying GDS/TDS</a:t>
            </a:r>
          </a:p>
          <a:p>
            <a:pPr algn="ctr"/>
            <a:endParaRPr lang="en-US" sz="64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6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Lending Areas – Greater Vancouver,  Vancouver Island and the Interior</a:t>
            </a:r>
          </a:p>
          <a:p>
            <a:pPr algn="ctr"/>
            <a:endParaRPr lang="en-US" sz="6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6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ALR Properties ok- Must be in residential “area” </a:t>
            </a:r>
          </a:p>
          <a:p>
            <a:pPr algn="ctr"/>
            <a:endParaRPr lang="en-US" sz="6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6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Self managed is ok on Condos- We do request From B for all strata</a:t>
            </a:r>
          </a:p>
          <a:p>
            <a:pPr marL="0" indent="0" algn="ctr">
              <a:buNone/>
            </a:pPr>
            <a:endParaRPr lang="en-US" sz="5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5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*Must either be a spouse/common law or an immediate family member (parent, in-laws, child, sibling, grandparents) of the borrower.</a:t>
            </a:r>
          </a:p>
          <a:p>
            <a:pPr marL="0" indent="0" algn="ctr">
              <a:buNone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7947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F25FC-F38B-440E-AE71-7D07C9CEF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u="sng" dirty="0"/>
              <a:t>CTC Niches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ABA55-7958-43D5-86E3-2F03D76CF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Pricing and Terms;  1, 2, 3 and 5 year (no fee also available) PROMO 2.59 1 YR (680+)</a:t>
            </a:r>
          </a:p>
          <a:p>
            <a:pPr algn="ctr"/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80% LTV on Detached homes and Condos</a:t>
            </a:r>
          </a:p>
          <a:p>
            <a:pPr algn="ctr"/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Rentals -75% LTV / 85% Offset</a:t>
            </a:r>
          </a:p>
          <a:p>
            <a:pPr algn="ctr"/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Larger Mortgage Sizes (Vancouver-80% of 2mill and 65% of balance)</a:t>
            </a:r>
          </a:p>
          <a:p>
            <a:pPr algn="ctr"/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Equity Take Out Amounts (350k) (If less than 12 months use Original Purchase Price)</a:t>
            </a:r>
          </a:p>
          <a:p>
            <a:pPr algn="ctr"/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Current Value of New Construction (Pre-sale) Condos ( New value if contract is over 12 months) 80%LTV (Owner Occupied)</a:t>
            </a:r>
          </a:p>
          <a:p>
            <a:pPr algn="ctr"/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Remove Guarantor debts from ratios</a:t>
            </a:r>
          </a:p>
          <a:p>
            <a:pPr algn="ctr"/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Deduct Alimony payments from income</a:t>
            </a:r>
          </a:p>
          <a:p>
            <a:pPr algn="ctr"/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InstaValue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and </a:t>
            </a:r>
            <a:r>
              <a:rPr lang="en-CA" sz="20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Instashare</a:t>
            </a:r>
            <a:endParaRPr lang="en-CA" sz="20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/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Compensation on Renewals</a:t>
            </a:r>
          </a:p>
        </p:txBody>
      </p:sp>
    </p:spTree>
    <p:extLst>
      <p:ext uri="{BB962C8B-B14F-4D97-AF65-F5344CB8AC3E}">
        <p14:creationId xmlns:p14="http://schemas.microsoft.com/office/powerpoint/2010/main" val="3733342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D46BC-A0D5-4E0E-8268-0920DE5B3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320500"/>
            <a:ext cx="10518777" cy="666925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/>
              <a:t>Income Document Tips </a:t>
            </a:r>
            <a:r>
              <a:rPr lang="en-US" u="sng" dirty="0"/>
              <a:t>Business For Self </a:t>
            </a:r>
            <a:br>
              <a:rPr lang="en-US" u="sng" dirty="0"/>
            </a:br>
            <a:r>
              <a:rPr lang="en-US" u="sng" dirty="0"/>
              <a:t>Sole Proprietor</a:t>
            </a:r>
            <a:endParaRPr lang="en-CA" u="sng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EEFF753-05CF-421B-AD91-8AFFA5763E75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824558027"/>
              </p:ext>
            </p:extLst>
          </p:nvPr>
        </p:nvGraphicFramePr>
        <p:xfrm>
          <a:off x="5109794" y="1406013"/>
          <a:ext cx="6594843" cy="4128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490A1-05AE-459E-B681-30B353361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06013"/>
            <a:ext cx="4198937" cy="4462975"/>
          </a:xfrm>
          <a:noFill/>
        </p:spPr>
        <p:txBody>
          <a:bodyPr>
            <a:normAutofit/>
          </a:bodyPr>
          <a:lstStyle/>
          <a:p>
            <a:r>
              <a:rPr lang="en-US" sz="1900" b="1" dirty="0">
                <a:latin typeface="Verdana" panose="020B0604030504040204" pitchFamily="34" charset="0"/>
                <a:ea typeface="Verdana" panose="020B0604030504040204" pitchFamily="34" charset="0"/>
              </a:rPr>
              <a:t>Sole Proprietor </a:t>
            </a:r>
            <a:r>
              <a:rPr lang="en-US" sz="1900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100% of verifiable </a:t>
            </a:r>
            <a:r>
              <a:rPr lang="en-US" sz="19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Gross Profit</a:t>
            </a:r>
            <a:r>
              <a:rPr lang="en-US" sz="1900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  <a:p>
            <a:pPr algn="ctr"/>
            <a:r>
              <a:rPr lang="en-US" sz="1400" b="1" i="0" u="sng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Minus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Rent, Salaries, Wages and Benefits, Property taxes, and Fuel(for transportation business’)</a:t>
            </a:r>
          </a:p>
          <a:p>
            <a:pPr algn="ctr"/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OR </a:t>
            </a:r>
          </a:p>
          <a:p>
            <a:endParaRPr lang="en-US" sz="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900" b="1" dirty="0">
                <a:latin typeface="Verdana" panose="020B0604030504040204" pitchFamily="34" charset="0"/>
                <a:ea typeface="Verdana" panose="020B0604030504040204" pitchFamily="34" charset="0"/>
              </a:rPr>
              <a:t>Stated Income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documentation to support net annual business income and has been in a similar field for a minimum of 2 years</a:t>
            </a:r>
          </a:p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*Stated income letter is a great guide to help you when calculating expenses!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(rent/lease/professional fees/ fuel/advertising/insurance)</a:t>
            </a:r>
          </a:p>
        </p:txBody>
      </p:sp>
    </p:spTree>
    <p:extLst>
      <p:ext uri="{BB962C8B-B14F-4D97-AF65-F5344CB8AC3E}">
        <p14:creationId xmlns:p14="http://schemas.microsoft.com/office/powerpoint/2010/main" val="1597107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D46BC-A0D5-4E0E-8268-0920DE5B3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320500"/>
            <a:ext cx="10518777" cy="666925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/>
              <a:t>Income Document Tips - </a:t>
            </a:r>
            <a:r>
              <a:rPr lang="en-US" u="sng" dirty="0"/>
              <a:t>Business For Self Incorporated</a:t>
            </a:r>
            <a:endParaRPr lang="en-CA" u="sng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EEFF753-05CF-421B-AD91-8AFFA5763E75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629690550"/>
              </p:ext>
            </p:extLst>
          </p:nvPr>
        </p:nvGraphicFramePr>
        <p:xfrm>
          <a:off x="4643458" y="987425"/>
          <a:ext cx="6913984" cy="1824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490A1-05AE-459E-B681-30B353361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073791"/>
            <a:ext cx="3614224" cy="4795197"/>
          </a:xfrm>
          <a:noFill/>
        </p:spPr>
        <p:txBody>
          <a:bodyPr>
            <a:normAutofit lnSpcReduction="10000"/>
          </a:bodyPr>
          <a:lstStyle/>
          <a:p>
            <a:r>
              <a:rPr lang="en-US" b="0" i="0" u="none" strike="noStrike" baseline="0" dirty="0">
                <a:latin typeface="+mn-lt"/>
              </a:rPr>
              <a:t>	</a:t>
            </a:r>
          </a:p>
          <a:p>
            <a:r>
              <a:rPr lang="en-US" sz="1900" b="1" dirty="0">
                <a:latin typeface="Verdana" panose="020B0604030504040204" pitchFamily="34" charset="0"/>
                <a:ea typeface="Verdana" panose="020B0604030504040204" pitchFamily="34" charset="0"/>
              </a:rPr>
              <a:t>Incorporated: </a:t>
            </a:r>
            <a:r>
              <a:rPr lang="en-US" sz="1800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100% of verifiable </a:t>
            </a:r>
            <a:r>
              <a:rPr lang="en-US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net </a:t>
            </a:r>
            <a:r>
              <a:rPr lang="en-US" sz="1800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corporation income before taxes </a:t>
            </a:r>
          </a:p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As well as what they pay themselves on their T1 Generals</a:t>
            </a:r>
            <a:endParaRPr lang="en-US" sz="1800" b="0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  <a:p>
            <a:pPr algn="ctr"/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OR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900" b="1" dirty="0">
                <a:latin typeface="Verdana" panose="020B0604030504040204" pitchFamily="34" charset="0"/>
                <a:ea typeface="Verdana" panose="020B0604030504040204" pitchFamily="34" charset="0"/>
              </a:rPr>
              <a:t>Stated Income: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Documentation to support net annual business income and has been in a similar field for a minimum of 2 years</a:t>
            </a:r>
          </a:p>
          <a:p>
            <a:endParaRPr lang="en-US" b="0" i="0" u="none" strike="noStrike" baseline="0" dirty="0">
              <a:latin typeface="+mn-lt"/>
            </a:endParaRPr>
          </a:p>
          <a:p>
            <a:endParaRPr lang="en-US" b="0" i="0" u="none" strike="noStrike" baseline="0" dirty="0">
              <a:latin typeface="+mn-lt"/>
            </a:endParaRPr>
          </a:p>
          <a:p>
            <a:endParaRPr lang="en-US" b="0" i="0" u="none" strike="noStrike" baseline="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42915B-AEC3-4F9D-87AF-D89D6CDAE998}"/>
              </a:ext>
            </a:extLst>
          </p:cNvPr>
          <p:cNvSpPr txBox="1"/>
          <p:nvPr/>
        </p:nvSpPr>
        <p:spPr>
          <a:xfrm>
            <a:off x="6369859" y="2512496"/>
            <a:ext cx="470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strike="noStrike" baseline="0" dirty="0">
                <a:latin typeface="Calibri" panose="020F0502020204030204" pitchFamily="34" charset="0"/>
              </a:rPr>
              <a:t>*Net corporation income used for servicing found on Income statement.</a:t>
            </a:r>
            <a:endParaRPr lang="en-CA" sz="10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9A2D27B-4683-41F3-B6C9-D8D126705017}"/>
              </a:ext>
            </a:extLst>
          </p:cNvPr>
          <p:cNvGrpSpPr/>
          <p:nvPr/>
        </p:nvGrpSpPr>
        <p:grpSpPr>
          <a:xfrm>
            <a:off x="4643458" y="3471389"/>
            <a:ext cx="6913984" cy="2015334"/>
            <a:chOff x="313302" y="2232786"/>
            <a:chExt cx="6913984" cy="235392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82CD508-FDBD-4FDE-A00B-D075EB8B9C44}"/>
                </a:ext>
              </a:extLst>
            </p:cNvPr>
            <p:cNvSpPr/>
            <p:nvPr/>
          </p:nvSpPr>
          <p:spPr>
            <a:xfrm>
              <a:off x="313302" y="2232786"/>
              <a:ext cx="6913984" cy="2353927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25F2EC23-0525-4EDC-A83B-FDFDC4021E69}"/>
                </a:ext>
              </a:extLst>
            </p:cNvPr>
            <p:cNvSpPr txBox="1"/>
            <p:nvPr/>
          </p:nvSpPr>
          <p:spPr>
            <a:xfrm>
              <a:off x="1931492" y="2519512"/>
              <a:ext cx="5192933" cy="19171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i="0" u="none" strike="noStrike" kern="1200" baseline="0" dirty="0">
                  <a:solidFill>
                    <a:schemeClr val="bg1"/>
                  </a:solidFill>
                  <a:latin typeface="Calibri" panose="020F0502020204030204" pitchFamily="34" charset="0"/>
                </a:rPr>
                <a:t>BFS-Stated Income </a:t>
              </a:r>
              <a:endParaRPr lang="en-CA" sz="1400" kern="1200" dirty="0">
                <a:solidFill>
                  <a:schemeClr val="bg1"/>
                </a:solidFill>
              </a:endParaRP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CA" sz="1100" b="0" i="0" u="none" strike="noStrike" kern="1200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 Articles of Incorporation </a:t>
              </a:r>
              <a:endParaRPr lang="en-CA" sz="11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CA" sz="1100" b="0" i="0" u="none" strike="noStrike" kern="1200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 Business License </a:t>
              </a:r>
              <a:r>
                <a:rPr lang="en-CA" sz="1100" b="1" i="0" u="none" strike="noStrike" kern="1200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OR</a:t>
              </a:r>
              <a:r>
                <a:rPr lang="en-CA" sz="1100" b="0" i="0" u="none" strike="noStrike" kern="1200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  Business Registration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CA" sz="1100" b="0" i="0" u="none" strike="noStrike" kern="1200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 2 years  registration 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b="0" i="0" u="none" strike="noStrike" kern="1200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 2 years T1-generals (Sole Proprietor only) </a:t>
              </a:r>
              <a:r>
                <a:rPr lang="en-CA" sz="1100" b="1" i="1" u="none" strike="noStrike" kern="1200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AND </a:t>
              </a:r>
              <a:endParaRPr lang="en-US" sz="11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b="0" i="0" u="none" strike="noStrike" kern="1200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Signed Self-Declaration of Income letter* and </a:t>
              </a:r>
              <a:r>
                <a:rPr lang="en-US" sz="1100" b="1" i="0" u="none" strike="noStrike" kern="1200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most recent 6-month bank statements </a:t>
              </a:r>
              <a:r>
                <a:rPr lang="en-US" sz="1100" b="0" i="0" u="none" strike="noStrike" kern="1200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supported by one of the following: </a:t>
              </a:r>
            </a:p>
            <a:p>
              <a:pPr marL="114300" lvl="2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CA" sz="1100" b="0" i="0" u="none" strike="noStrike" kern="1200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Invoices </a:t>
              </a:r>
              <a:r>
                <a:rPr lang="en-CA" sz="1100" b="1" i="0" u="none" strike="noStrike" kern="1200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or</a:t>
              </a:r>
              <a:r>
                <a:rPr lang="en-CA" sz="1100" b="0" i="0" u="none" strike="noStrike" kern="1200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 signed contracts </a:t>
              </a:r>
              <a:r>
                <a:rPr lang="en-CA" sz="1100" b="1" i="0" u="none" strike="noStrike" kern="1200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or</a:t>
              </a:r>
              <a:r>
                <a:rPr lang="en-CA" sz="1100" b="0" i="0" u="none" strike="noStrike" kern="1200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 accountants letter verified directly </a:t>
              </a:r>
            </a:p>
          </p:txBody>
        </p:sp>
      </p:grpSp>
      <p:sp>
        <p:nvSpPr>
          <p:cNvPr id="12" name="Rectangle: Rounded Corners 11" descr="Photographer adjusting lighting equipment studio shoot">
            <a:extLst>
              <a:ext uri="{FF2B5EF4-FFF2-40B4-BE49-F238E27FC236}">
                <a16:creationId xmlns:a16="http://schemas.microsoft.com/office/drawing/2014/main" id="{18B126CC-868A-4A8E-BB4C-9BD94B4777DF}"/>
              </a:ext>
            </a:extLst>
          </p:cNvPr>
          <p:cNvSpPr/>
          <p:nvPr/>
        </p:nvSpPr>
        <p:spPr>
          <a:xfrm>
            <a:off x="4784130" y="3725734"/>
            <a:ext cx="1382796" cy="1641369"/>
          </a:xfrm>
          <a:prstGeom prst="roundRect">
            <a:avLst>
              <a:gd name="adj" fmla="val 10000"/>
            </a:avLst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275100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2AC3F-DA85-4557-B6BC-B86278545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98565"/>
          </a:xfrm>
        </p:spPr>
        <p:txBody>
          <a:bodyPr anchor="ctr">
            <a:noAutofit/>
          </a:bodyPr>
          <a:lstStyle/>
          <a:p>
            <a:pPr algn="ctr"/>
            <a:r>
              <a:rPr lang="en-US" sz="3200" dirty="0"/>
              <a:t>Income Document Tips - </a:t>
            </a:r>
            <a:r>
              <a:rPr lang="en-US" sz="3200" u="sng" dirty="0"/>
              <a:t>FT/PT,  Commission</a:t>
            </a:r>
            <a:endParaRPr lang="en-CA" sz="32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4FEC0-DCA7-4F6F-9FDB-E0FB805B0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1231641"/>
            <a:ext cx="4017437" cy="4678917"/>
          </a:xfrm>
        </p:spPr>
        <p:txBody>
          <a:bodyPr>
            <a:normAutofit/>
          </a:bodyPr>
          <a:lstStyle/>
          <a:p>
            <a:r>
              <a:rPr lang="en-US" sz="1900" b="1" dirty="0">
                <a:latin typeface="Verdana" panose="020B0604030504040204" pitchFamily="34" charset="0"/>
                <a:ea typeface="Verdana" panose="020B0604030504040204" pitchFamily="34" charset="0"/>
                <a:cs typeface="Aldhabi" panose="020B0604020202020204" pitchFamily="2" charset="-78"/>
              </a:rPr>
              <a:t>Full-Time hourly or Part-Time income: </a:t>
            </a:r>
            <a:r>
              <a:rPr lang="en-US" sz="19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ldhabi" panose="020B0604020202020204" pitchFamily="2" charset="-78"/>
              </a:rPr>
              <a:t>CTC requires 1yr or more work/education experience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ldhabi" panose="020B0604020202020204" pitchFamily="2" charset="-78"/>
              </a:rPr>
              <a:t>*6 months of income, and we can annualize </a:t>
            </a:r>
          </a:p>
          <a:p>
            <a:pPr marL="0" indent="0">
              <a:buNone/>
            </a:pPr>
            <a:endParaRPr lang="en-US" sz="19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ldhabi" panose="020B0604020202020204" pitchFamily="2" charset="-78"/>
            </a:endParaRPr>
          </a:p>
          <a:p>
            <a:pPr marL="0" indent="0">
              <a:buNone/>
            </a:pPr>
            <a:endParaRPr lang="en-US" sz="19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ldhabi" panose="020B0604020202020204" pitchFamily="2" charset="-78"/>
            </a:endParaRPr>
          </a:p>
          <a:p>
            <a:r>
              <a:rPr lang="en-CA" sz="1900" b="1" dirty="0">
                <a:latin typeface="Verdana" panose="020B0604030504040204" pitchFamily="34" charset="0"/>
                <a:ea typeface="Verdana" panose="020B0604030504040204" pitchFamily="34" charset="0"/>
                <a:cs typeface="Aldhabi" panose="020B0604020202020204" pitchFamily="2" charset="-78"/>
              </a:rPr>
              <a:t>Commission Income</a:t>
            </a:r>
          </a:p>
          <a:p>
            <a:pPr marL="0" indent="0">
              <a:buNone/>
            </a:pPr>
            <a:r>
              <a:rPr lang="en-CA" sz="1900" b="1" dirty="0">
                <a:latin typeface="Verdana" panose="020B0604030504040204" pitchFamily="34" charset="0"/>
                <a:ea typeface="Verdana" panose="020B0604030504040204" pitchFamily="34" charset="0"/>
                <a:cs typeface="Aldhabi" panose="020B0604020202020204" pitchFamily="2" charset="-78"/>
              </a:rPr>
              <a:t>2 Year average of Gross Commissions</a:t>
            </a:r>
          </a:p>
          <a:p>
            <a:pPr marL="0" indent="0">
              <a:buNone/>
            </a:pPr>
            <a:r>
              <a:rPr lang="en-CA" sz="1900" b="1" dirty="0">
                <a:latin typeface="Verdana" panose="020B0604030504040204" pitchFamily="34" charset="0"/>
                <a:ea typeface="Verdana" panose="020B0604030504040204" pitchFamily="34" charset="0"/>
                <a:cs typeface="Aldhabi" panose="020B0604020202020204" pitchFamily="2" charset="-78"/>
              </a:rPr>
              <a:t>Or Stated Income</a:t>
            </a:r>
          </a:p>
          <a:p>
            <a:endParaRPr lang="en-CA" sz="1900" b="1" dirty="0">
              <a:latin typeface="Abadi" panose="020B0604020202020204" pitchFamily="34" charset="0"/>
              <a:cs typeface="Aldhabi" panose="020B0604020202020204" pitchFamily="2" charset="-78"/>
            </a:endParaRPr>
          </a:p>
          <a:p>
            <a:pPr marL="0" indent="0">
              <a:buNone/>
            </a:pPr>
            <a:endParaRPr lang="en-CA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241479B-CFE5-4218-B8D4-FC552F568157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40200027"/>
              </p:ext>
            </p:extLst>
          </p:nvPr>
        </p:nvGraphicFramePr>
        <p:xfrm>
          <a:off x="5299677" y="1063690"/>
          <a:ext cx="6498162" cy="4678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5348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9E186-7E4D-4861-9947-F0825488B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 High Equity Program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EE73D-FECB-4BD8-B948-A729A0B8E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3757"/>
            <a:ext cx="10515600" cy="4492486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LTV =/&lt;65%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Minimum FICO score of 600 for all borrowers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No judgements, write offs or collections in the last 3 years since the date last active for all borrowers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No current debts in arrears and no mortgage arrears within the last 12 months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Maximum GDS/TDS </a:t>
            </a:r>
            <a:r>
              <a:rPr lang="en-US" sz="2600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58%/60%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Maximum 30 year amortization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Owner occupied or second home properties only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8364680"/>
      </p:ext>
    </p:extLst>
  </p:cSld>
  <p:clrMapOvr>
    <a:masterClrMapping/>
  </p:clrMapOvr>
</p:sld>
</file>

<file path=ppt/theme/theme1.xml><?xml version="1.0" encoding="utf-8"?>
<a:theme xmlns:a="http://schemas.openxmlformats.org/drawingml/2006/main" name="1_Community Trus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munity Trust Theme" id="{4405730E-0E54-4F96-83AC-0F681DBBC8FE}" vid="{787F6006-043D-4E7E-9831-FDE882AB96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23347</TotalTime>
  <Words>1170</Words>
  <Application>Microsoft Office PowerPoint</Application>
  <PresentationFormat>Widescreen</PresentationFormat>
  <Paragraphs>174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Abadi</vt:lpstr>
      <vt:lpstr>Arial</vt:lpstr>
      <vt:lpstr>Calibri</vt:lpstr>
      <vt:lpstr>Candara</vt:lpstr>
      <vt:lpstr>Franklin Gothic Demi</vt:lpstr>
      <vt:lpstr>Franklin Gothic Heavy</vt:lpstr>
      <vt:lpstr>Tahoma</vt:lpstr>
      <vt:lpstr>Verdana</vt:lpstr>
      <vt:lpstr>1_Community Trust Theme</vt:lpstr>
      <vt:lpstr>Community Trust  Alternative Lender  </vt:lpstr>
      <vt:lpstr>The Basics</vt:lpstr>
      <vt:lpstr>PowerPoint Presentation</vt:lpstr>
      <vt:lpstr>CTC Niches</vt:lpstr>
      <vt:lpstr>CTC Niches Continued</vt:lpstr>
      <vt:lpstr>Income Document Tips Business For Self  Sole Proprietor</vt:lpstr>
      <vt:lpstr>Income Document Tips - Business For Self Incorporated</vt:lpstr>
      <vt:lpstr>Income Document Tips - FT/PT,  Commission</vt:lpstr>
      <vt:lpstr>New High Equity Program </vt:lpstr>
      <vt:lpstr>HELOC</vt:lpstr>
      <vt:lpstr>SERVICE LAYER </vt:lpstr>
      <vt:lpstr>PowerPoint Presentation</vt:lpstr>
      <vt:lpstr>Submitting to CTC </vt:lpstr>
      <vt:lpstr>It’s more than a deal, it’s a relationship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Trust</dc:title>
  <dc:creator>Candace Wood</dc:creator>
  <cp:lastModifiedBy>Candace Wood</cp:lastModifiedBy>
  <cp:revision>17</cp:revision>
  <dcterms:created xsi:type="dcterms:W3CDTF">2021-02-02T17:39:57Z</dcterms:created>
  <dcterms:modified xsi:type="dcterms:W3CDTF">2021-11-24T17:20:36Z</dcterms:modified>
</cp:coreProperties>
</file>